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7" r:id="rId1"/>
  </p:sldMasterIdLst>
  <p:notesMasterIdLst>
    <p:notesMasterId r:id="rId94"/>
  </p:notesMasterIdLst>
  <p:handoutMasterIdLst>
    <p:handoutMasterId r:id="rId95"/>
  </p:handoutMasterIdLst>
  <p:sldIdLst>
    <p:sldId id="256" r:id="rId2"/>
    <p:sldId id="271" r:id="rId3"/>
    <p:sldId id="257" r:id="rId4"/>
    <p:sldId id="462" r:id="rId5"/>
    <p:sldId id="276" r:id="rId6"/>
    <p:sldId id="479" r:id="rId7"/>
    <p:sldId id="283" r:id="rId8"/>
    <p:sldId id="437" r:id="rId9"/>
    <p:sldId id="272" r:id="rId10"/>
    <p:sldId id="260" r:id="rId11"/>
    <p:sldId id="461" r:id="rId12"/>
    <p:sldId id="497" r:id="rId13"/>
    <p:sldId id="499" r:id="rId14"/>
    <p:sldId id="351" r:id="rId15"/>
    <p:sldId id="381" r:id="rId16"/>
    <p:sldId id="383" r:id="rId17"/>
    <p:sldId id="384" r:id="rId18"/>
    <p:sldId id="392" r:id="rId19"/>
    <p:sldId id="393" r:id="rId20"/>
    <p:sldId id="456" r:id="rId21"/>
    <p:sldId id="493" r:id="rId22"/>
    <p:sldId id="327" r:id="rId23"/>
    <p:sldId id="407" r:id="rId24"/>
    <p:sldId id="494" r:id="rId25"/>
    <p:sldId id="507" r:id="rId26"/>
    <p:sldId id="508" r:id="rId27"/>
    <p:sldId id="308" r:id="rId28"/>
    <p:sldId id="502" r:id="rId29"/>
    <p:sldId id="495" r:id="rId30"/>
    <p:sldId id="273" r:id="rId31"/>
    <p:sldId id="265" r:id="rId32"/>
    <p:sldId id="266" r:id="rId33"/>
    <p:sldId id="317" r:id="rId34"/>
    <p:sldId id="387" r:id="rId35"/>
    <p:sldId id="388" r:id="rId36"/>
    <p:sldId id="389" r:id="rId37"/>
    <p:sldId id="408" r:id="rId38"/>
    <p:sldId id="390" r:id="rId39"/>
    <p:sldId id="438" r:id="rId40"/>
    <p:sldId id="441" r:id="rId41"/>
    <p:sldId id="414" r:id="rId42"/>
    <p:sldId id="513" r:id="rId43"/>
    <p:sldId id="492" r:id="rId44"/>
    <p:sldId id="487" r:id="rId45"/>
    <p:sldId id="465" r:id="rId46"/>
    <p:sldId id="298" r:id="rId47"/>
    <p:sldId id="279" r:id="rId48"/>
    <p:sldId id="280" r:id="rId49"/>
    <p:sldId id="320" r:id="rId50"/>
    <p:sldId id="396" r:id="rId51"/>
    <p:sldId id="397" r:id="rId52"/>
    <p:sldId id="398" r:id="rId53"/>
    <p:sldId id="399" r:id="rId54"/>
    <p:sldId id="403" r:id="rId55"/>
    <p:sldId id="491" r:id="rId56"/>
    <p:sldId id="488" r:id="rId57"/>
    <p:sldId id="464" r:id="rId58"/>
    <p:sldId id="291" r:id="rId59"/>
    <p:sldId id="460" r:id="rId60"/>
    <p:sldId id="297" r:id="rId61"/>
    <p:sldId id="430" r:id="rId62"/>
    <p:sldId id="431" r:id="rId63"/>
    <p:sldId id="348" r:id="rId64"/>
    <p:sldId id="444" r:id="rId65"/>
    <p:sldId id="446" r:id="rId66"/>
    <p:sldId id="458" r:id="rId67"/>
    <p:sldId id="477" r:id="rId68"/>
    <p:sldId id="406" r:id="rId69"/>
    <p:sldId id="509" r:id="rId70"/>
    <p:sldId id="453" r:id="rId71"/>
    <p:sldId id="485" r:id="rId72"/>
    <p:sldId id="510" r:id="rId73"/>
    <p:sldId id="486" r:id="rId74"/>
    <p:sldId id="467" r:id="rId75"/>
    <p:sldId id="411" r:id="rId76"/>
    <p:sldId id="483" r:id="rId77"/>
    <p:sldId id="512" r:id="rId78"/>
    <p:sldId id="511" r:id="rId79"/>
    <p:sldId id="474" r:id="rId80"/>
    <p:sldId id="413" r:id="rId81"/>
    <p:sldId id="472" r:id="rId82"/>
    <p:sldId id="429" r:id="rId83"/>
    <p:sldId id="498" r:id="rId84"/>
    <p:sldId id="432" r:id="rId85"/>
    <p:sldId id="452" r:id="rId86"/>
    <p:sldId id="473" r:id="rId87"/>
    <p:sldId id="506" r:id="rId88"/>
    <p:sldId id="439" r:id="rId89"/>
    <p:sldId id="504" r:id="rId90"/>
    <p:sldId id="505" r:id="rId91"/>
    <p:sldId id="489" r:id="rId92"/>
    <p:sldId id="354" r:id="rId9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B755F"/>
    <a:srgbClr val="59E6F5"/>
    <a:srgbClr val="4C91DC"/>
    <a:srgbClr val="F1F133"/>
    <a:srgbClr val="CCC12E"/>
    <a:srgbClr val="00FF00"/>
    <a:srgbClr val="FF00FF"/>
    <a:srgbClr val="2D1571"/>
    <a:srgbClr val="3C6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8746" autoAdjust="0"/>
  </p:normalViewPr>
  <p:slideViewPr>
    <p:cSldViewPr>
      <p:cViewPr varScale="1">
        <p:scale>
          <a:sx n="90" d="100"/>
          <a:sy n="90" d="100"/>
        </p:scale>
        <p:origin x="708" y="78"/>
      </p:cViewPr>
      <p:guideLst>
        <p:guide orient="horz" pos="2160"/>
        <p:guide pos="2880"/>
      </p:guideLst>
    </p:cSldViewPr>
  </p:slideViewPr>
  <p:outlineViewPr>
    <p:cViewPr>
      <p:scale>
        <a:sx n="33" d="100"/>
        <a:sy n="33" d="100"/>
      </p:scale>
      <p:origin x="0" y="235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1670"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9.xml"/><Relationship Id="rId1" Type="http://schemas.microsoft.com/office/2011/relationships/chartStyle" Target="style3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0.xml"/><Relationship Id="rId1" Type="http://schemas.microsoft.com/office/2011/relationships/chartStyle" Target="style4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1.xml"/><Relationship Id="rId1" Type="http://schemas.microsoft.com/office/2011/relationships/chartStyle" Target="style4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713796644984592E-3"/>
          <c:y val="0.1105800890639161"/>
          <c:w val="0.67288264642595352"/>
          <c:h val="0.88568455187153894"/>
        </c:manualLayout>
      </c:layout>
      <c:pie3DChart>
        <c:varyColors val="1"/>
        <c:ser>
          <c:idx val="0"/>
          <c:order val="0"/>
          <c:tx>
            <c:strRef>
              <c:f>Sheet1!$B$1</c:f>
              <c:strCache>
                <c:ptCount val="1"/>
                <c:pt idx="0">
                  <c:v>FY2023 Budget</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CBF6-4B35-B44A-3C2DFEA4FBB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BF6-4B35-B44A-3C2DFEA4FBB0}"/>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B4F4-4BB1-B4AD-AB63172D1785}"/>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CBF6-4B35-B44A-3C2DFEA4FBB0}"/>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A4F3-443F-9549-E277A62350A8}"/>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BF6-4B35-B44A-3C2DFEA4FBB0}"/>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Taxes</c:v>
                </c:pt>
                <c:pt idx="1">
                  <c:v>Licenses &amp; Permits</c:v>
                </c:pt>
                <c:pt idx="2">
                  <c:v>State Rev</c:v>
                </c:pt>
                <c:pt idx="3">
                  <c:v>County Rev</c:v>
                </c:pt>
                <c:pt idx="4">
                  <c:v>Service Charges</c:v>
                </c:pt>
                <c:pt idx="5">
                  <c:v>Misc Rev</c:v>
                </c:pt>
              </c:strCache>
            </c:strRef>
          </c:cat>
          <c:val>
            <c:numRef>
              <c:f>Sheet1!$B$2:$B$7</c:f>
              <c:numCache>
                <c:formatCode>_("$"* #,##0_);_("$"* \(#,##0\);_("$"* "-"??_);_(@_)</c:formatCode>
                <c:ptCount val="6"/>
                <c:pt idx="0">
                  <c:v>1117000</c:v>
                </c:pt>
                <c:pt idx="1">
                  <c:v>42500</c:v>
                </c:pt>
                <c:pt idx="2">
                  <c:v>155771</c:v>
                </c:pt>
                <c:pt idx="3">
                  <c:v>428331</c:v>
                </c:pt>
                <c:pt idx="4">
                  <c:v>255933</c:v>
                </c:pt>
                <c:pt idx="5">
                  <c:v>53682</c:v>
                </c:pt>
              </c:numCache>
            </c:numRef>
          </c:val>
          <c:extLst>
            <c:ext xmlns:c16="http://schemas.microsoft.com/office/drawing/2014/chart" uri="{C3380CC4-5D6E-409C-BE32-E72D297353CC}">
              <c16:uniqueId val="{00000004-CBF6-4B35-B44A-3C2DFEA4FBB0}"/>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3705888394385488"/>
          <c:y val="0.25855267876353727"/>
          <c:w val="0.2498976377952756"/>
          <c:h val="0.584396925648056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248328361157292E-2"/>
          <c:y val="6.0283583742645377E-2"/>
          <c:w val="0.89208013870526681"/>
          <c:h val="0.93684576941246678"/>
        </c:manualLayout>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373-41EB-98A8-CE1848CC17C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7373-41EB-98A8-CE1848CC17C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7373-41EB-98A8-CE1848CC17C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7373-41EB-98A8-CE1848CC17C3}"/>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7373-41EB-98A8-CE1848CC17C3}"/>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23934</c:v>
                </c:pt>
                <c:pt idx="1">
                  <c:v>55150</c:v>
                </c:pt>
                <c:pt idx="2">
                  <c:v>60307</c:v>
                </c:pt>
                <c:pt idx="3">
                  <c:v>55500</c:v>
                </c:pt>
                <c:pt idx="4">
                  <c:v>110500</c:v>
                </c:pt>
              </c:numCache>
            </c:numRef>
          </c:val>
          <c:extLst>
            <c:ext xmlns:c16="http://schemas.microsoft.com/office/drawing/2014/chart" uri="{C3380CC4-5D6E-409C-BE32-E72D297353CC}">
              <c16:uniqueId val="{00000000-2AF6-4E1A-81B4-507812BC30F3}"/>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82975856287254135"/>
          <c:y val="0.16922124097837066"/>
          <c:w val="0.16079458030827889"/>
          <c:h val="0.6726926893440232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2225" cap="rnd" cmpd="sng" algn="ctr">
              <a:solidFill>
                <a:schemeClr val="accent1"/>
              </a:solidFill>
              <a:round/>
            </a:ln>
            <a:effectLst/>
          </c:spPr>
          <c:marker>
            <c:symbol val="none"/>
          </c:marker>
          <c:cat>
            <c:strRef>
              <c:f>Sheet1!$A$2:$A$13</c:f>
              <c:strCache>
                <c:ptCount val="12"/>
                <c:pt idx="0">
                  <c:v>FY 13</c:v>
                </c:pt>
                <c:pt idx="1">
                  <c:v>FY 14</c:v>
                </c:pt>
                <c:pt idx="2">
                  <c:v>FY 15</c:v>
                </c:pt>
                <c:pt idx="3">
                  <c:v>FY 16</c:v>
                </c:pt>
                <c:pt idx="4">
                  <c:v>FY 17</c:v>
                </c:pt>
                <c:pt idx="5">
                  <c:v>FY 18</c:v>
                </c:pt>
                <c:pt idx="6">
                  <c:v>FY 19</c:v>
                </c:pt>
                <c:pt idx="7">
                  <c:v>FY20</c:v>
                </c:pt>
                <c:pt idx="8">
                  <c:v>FY21</c:v>
                </c:pt>
                <c:pt idx="9">
                  <c:v>FY22</c:v>
                </c:pt>
                <c:pt idx="10">
                  <c:v>FY23</c:v>
                </c:pt>
                <c:pt idx="11">
                  <c:v>FY24</c:v>
                </c:pt>
              </c:strCache>
            </c:strRef>
          </c:cat>
          <c:val>
            <c:numRef>
              <c:f>Sheet1!$B$2:$B$13</c:f>
              <c:numCache>
                <c:formatCode>_("$"* #,##0_);_("$"* \(#,##0\);_("$"* "-"??_);_(@_)</c:formatCode>
                <c:ptCount val="12"/>
                <c:pt idx="0">
                  <c:v>222929</c:v>
                </c:pt>
                <c:pt idx="1">
                  <c:v>216984</c:v>
                </c:pt>
                <c:pt idx="2">
                  <c:v>220587</c:v>
                </c:pt>
                <c:pt idx="3">
                  <c:v>239231</c:v>
                </c:pt>
                <c:pt idx="4">
                  <c:v>261295</c:v>
                </c:pt>
                <c:pt idx="5">
                  <c:v>271085</c:v>
                </c:pt>
                <c:pt idx="6">
                  <c:v>276403</c:v>
                </c:pt>
                <c:pt idx="7">
                  <c:v>261001</c:v>
                </c:pt>
                <c:pt idx="8">
                  <c:v>262592</c:v>
                </c:pt>
                <c:pt idx="9">
                  <c:v>255560.61</c:v>
                </c:pt>
                <c:pt idx="10">
                  <c:v>271470</c:v>
                </c:pt>
                <c:pt idx="11">
                  <c:v>286060</c:v>
                </c:pt>
              </c:numCache>
            </c:numRef>
          </c:val>
          <c:smooth val="0"/>
          <c:extLst>
            <c:ext xmlns:c16="http://schemas.microsoft.com/office/drawing/2014/chart" uri="{C3380CC4-5D6E-409C-BE32-E72D297353CC}">
              <c16:uniqueId val="{00000000-8A4F-445D-9487-A7D955960FB6}"/>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1236096"/>
        <c:axId val="121328000"/>
      </c:lineChart>
      <c:catAx>
        <c:axId val="1212360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1328000"/>
        <c:crosses val="autoZero"/>
        <c:auto val="1"/>
        <c:lblAlgn val="ctr"/>
        <c:lblOffset val="100"/>
        <c:noMultiLvlLbl val="0"/>
      </c:catAx>
      <c:valAx>
        <c:axId val="121328000"/>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1236096"/>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8867016622922143E-2"/>
          <c:y val="0.1105800890639161"/>
          <c:w val="0.60630030621172371"/>
          <c:h val="0.87767119712158637"/>
        </c:manualLayout>
      </c:layout>
      <c:pie3DChart>
        <c:varyColors val="1"/>
        <c:ser>
          <c:idx val="0"/>
          <c:order val="0"/>
          <c:tx>
            <c:strRef>
              <c:f>Sheet1!$B$1</c:f>
              <c:strCache>
                <c:ptCount val="1"/>
                <c:pt idx="0">
                  <c:v>Contractual</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0FEB-485F-B5A5-49878670684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FEB-485F-B5A5-498786706840}"/>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0FEB-485F-B5A5-498786706840}"/>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Snow Removal</c:v>
                </c:pt>
                <c:pt idx="1">
                  <c:v>General</c:v>
                </c:pt>
                <c:pt idx="2">
                  <c:v>Parking Enforcement</c:v>
                </c:pt>
              </c:strCache>
            </c:strRef>
          </c:cat>
          <c:val>
            <c:numRef>
              <c:f>Sheet1!$B$2:$B$4</c:f>
              <c:numCache>
                <c:formatCode>_("$"* #,##0_);_("$"* \(#,##0\);_("$"* "-"??_);_(@_)</c:formatCode>
                <c:ptCount val="3"/>
                <c:pt idx="0">
                  <c:v>12000</c:v>
                </c:pt>
                <c:pt idx="1">
                  <c:v>7825</c:v>
                </c:pt>
                <c:pt idx="2">
                  <c:v>3600</c:v>
                </c:pt>
              </c:numCache>
            </c:numRef>
          </c:val>
          <c:extLst>
            <c:ext xmlns:c16="http://schemas.microsoft.com/office/drawing/2014/chart" uri="{C3380CC4-5D6E-409C-BE32-E72D297353CC}">
              <c16:uniqueId val="{00000003-0FEB-485F-B5A5-498786706840}"/>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2376640419947502"/>
          <c:y val="0.31116277142610155"/>
          <c:w val="0.26697433654126568"/>
          <c:h val="0.4471233213231163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255400767211785E-2"/>
          <c:y val="0.19338475481342873"/>
          <c:w val="0.54578414877627479"/>
          <c:h val="0.7521286393723251"/>
        </c:manualLayout>
      </c:layout>
      <c:pie3DChart>
        <c:varyColors val="1"/>
        <c:ser>
          <c:idx val="0"/>
          <c:order val="0"/>
          <c:tx>
            <c:strRef>
              <c:f>Sheet1!$B$1</c:f>
              <c:strCache>
                <c:ptCount val="1"/>
                <c:pt idx="0">
                  <c:v>Operating Supplies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5DDF-4B56-8E1C-A93DDF35E08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DDF-4B56-8E1C-A93DDF35E080}"/>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5DDF-4B56-8E1C-A93DDF35E080}"/>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DDF-4B56-8E1C-A93DDF35E080}"/>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7015-47D9-8E56-21A23ABC9162}"/>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5DDF-4B56-8E1C-A93DDF35E080}"/>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847C-4AA4-9B18-E81714F2FF5F}"/>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DDF-4B56-8E1C-A93DDF35E080}"/>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7015-47D9-8E56-21A23ABC9162}"/>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Sheet1!$A$2:$A$10</c:f>
              <c:strCache>
                <c:ptCount val="9"/>
                <c:pt idx="0">
                  <c:v>Equipment</c:v>
                </c:pt>
                <c:pt idx="1">
                  <c:v>Parking Enforcement</c:v>
                </c:pt>
                <c:pt idx="2">
                  <c:v>Salt</c:v>
                </c:pt>
                <c:pt idx="3">
                  <c:v>Tools</c:v>
                </c:pt>
                <c:pt idx="4">
                  <c:v>Cold Mix</c:v>
                </c:pt>
                <c:pt idx="5">
                  <c:v>Signs</c:v>
                </c:pt>
                <c:pt idx="6">
                  <c:v>Paint</c:v>
                </c:pt>
                <c:pt idx="7">
                  <c:v>Stone</c:v>
                </c:pt>
                <c:pt idx="8">
                  <c:v>General</c:v>
                </c:pt>
              </c:strCache>
            </c:strRef>
          </c:cat>
          <c:val>
            <c:numRef>
              <c:f>Sheet1!$B$2:$B$10</c:f>
              <c:numCache>
                <c:formatCode>_("$"* #,##0_);_("$"* \(#,##0\);_("$"* "-"??_);_(@_)</c:formatCode>
                <c:ptCount val="9"/>
                <c:pt idx="0">
                  <c:v>500</c:v>
                </c:pt>
                <c:pt idx="1">
                  <c:v>2900</c:v>
                </c:pt>
                <c:pt idx="2">
                  <c:v>2000</c:v>
                </c:pt>
                <c:pt idx="3">
                  <c:v>1000</c:v>
                </c:pt>
                <c:pt idx="4">
                  <c:v>1500</c:v>
                </c:pt>
                <c:pt idx="5">
                  <c:v>1000</c:v>
                </c:pt>
                <c:pt idx="6">
                  <c:v>2000</c:v>
                </c:pt>
                <c:pt idx="7">
                  <c:v>1500</c:v>
                </c:pt>
                <c:pt idx="8">
                  <c:v>1500</c:v>
                </c:pt>
              </c:numCache>
            </c:numRef>
          </c:val>
          <c:extLst>
            <c:ext xmlns:c16="http://schemas.microsoft.com/office/drawing/2014/chart" uri="{C3380CC4-5D6E-409C-BE32-E72D297353CC}">
              <c16:uniqueId val="{00000006-5DDF-4B56-8E1C-A93DDF35E080}"/>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1794961527244983"/>
          <c:y val="0.19258699485105152"/>
          <c:w val="0.26495636763353297"/>
          <c:h val="0.751052830722823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9176144648585594E-2"/>
          <c:y val="9.455337956401047E-2"/>
          <c:w val="0.60180093807718493"/>
          <c:h val="0.81623547737194779"/>
        </c:manualLayout>
      </c:layout>
      <c:pie3DChart>
        <c:varyColors val="1"/>
        <c:ser>
          <c:idx val="0"/>
          <c:order val="0"/>
          <c:tx>
            <c:strRef>
              <c:f>Sheet1!$B$1</c:f>
              <c:strCache>
                <c:ptCount val="1"/>
                <c:pt idx="0">
                  <c:v>Repairs &amp; Maintenance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3DD1-4528-9C7A-2EA2BF85FAED}"/>
              </c:ext>
            </c:extLst>
          </c:dPt>
          <c:dPt>
            <c:idx val="1"/>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DD1-4528-9C7A-2EA2BF85FAED}"/>
              </c:ext>
            </c:extLst>
          </c:dPt>
          <c:dPt>
            <c:idx val="2"/>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6C6-43EF-BADE-3E2356CE3ADC}"/>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3DD1-4528-9C7A-2EA2BF85FAED}"/>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Sidewalks</c:v>
                </c:pt>
                <c:pt idx="1">
                  <c:v>Parking Enforcement</c:v>
                </c:pt>
                <c:pt idx="2">
                  <c:v>Contingency</c:v>
                </c:pt>
                <c:pt idx="3">
                  <c:v>General</c:v>
                </c:pt>
              </c:strCache>
            </c:strRef>
          </c:cat>
          <c:val>
            <c:numRef>
              <c:f>Sheet1!$B$2:$B$5</c:f>
              <c:numCache>
                <c:formatCode>_("$"* #,##0_);_("$"* \(#,##0\);_("$"* "-"??_);_(@_)</c:formatCode>
                <c:ptCount val="4"/>
                <c:pt idx="0">
                  <c:v>1000</c:v>
                </c:pt>
                <c:pt idx="1">
                  <c:v>3000</c:v>
                </c:pt>
                <c:pt idx="2">
                  <c:v>400</c:v>
                </c:pt>
                <c:pt idx="3">
                  <c:v>750</c:v>
                </c:pt>
              </c:numCache>
            </c:numRef>
          </c:val>
          <c:extLst>
            <c:ext xmlns:c16="http://schemas.microsoft.com/office/drawing/2014/chart" uri="{C3380CC4-5D6E-409C-BE32-E72D297353CC}">
              <c16:uniqueId val="{00000004-3DD1-4528-9C7A-2EA2BF85FAED}"/>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3684302620067221"/>
          <c:y val="0.22239625387233275"/>
          <c:w val="0.25292305567067275"/>
          <c:h val="0.5952740556808270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11753965536913E-2"/>
          <c:y val="9.9116627923317616E-2"/>
          <c:w val="0.56699486477233818"/>
          <c:h val="0.75096449889047312"/>
        </c:manualLayout>
      </c:layout>
      <c:pie3DChart>
        <c:varyColors val="1"/>
        <c:ser>
          <c:idx val="0"/>
          <c:order val="0"/>
          <c:tx>
            <c:strRef>
              <c:f>Sheet1!$B$1</c:f>
              <c:strCache>
                <c:ptCount val="1"/>
                <c:pt idx="0">
                  <c:v>Operating Supplies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0ECB-4E8F-B6A3-C305F07FCAE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6149-481B-AB6C-0D8394D9653E}"/>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ECB-4E8F-B6A3-C305F07FCAE6}"/>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0ECB-4E8F-B6A3-C305F07FCAE6}"/>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0ECB-4E8F-B6A3-C305F07FCAE6}"/>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Pool</c:v>
                </c:pt>
                <c:pt idx="1">
                  <c:v>Park Buildings</c:v>
                </c:pt>
                <c:pt idx="2">
                  <c:v>Dog Park</c:v>
                </c:pt>
                <c:pt idx="3">
                  <c:v>Signs</c:v>
                </c:pt>
                <c:pt idx="4">
                  <c:v>General</c:v>
                </c:pt>
              </c:strCache>
            </c:strRef>
          </c:cat>
          <c:val>
            <c:numRef>
              <c:f>Sheet1!$B$2:$B$6</c:f>
              <c:numCache>
                <c:formatCode>_("$"* #,##0_);_("$"* \(#,##0\);_("$"* "-"??_);_(@_)</c:formatCode>
                <c:ptCount val="5"/>
                <c:pt idx="0">
                  <c:v>2000</c:v>
                </c:pt>
                <c:pt idx="1">
                  <c:v>1000</c:v>
                </c:pt>
                <c:pt idx="2">
                  <c:v>750</c:v>
                </c:pt>
                <c:pt idx="3">
                  <c:v>500</c:v>
                </c:pt>
                <c:pt idx="4">
                  <c:v>1600</c:v>
                </c:pt>
              </c:numCache>
            </c:numRef>
          </c:val>
          <c:extLst>
            <c:ext xmlns:c16="http://schemas.microsoft.com/office/drawing/2014/chart" uri="{C3380CC4-5D6E-409C-BE32-E72D297353CC}">
              <c16:uniqueId val="{00000004-0ECB-4E8F-B6A3-C305F07FCAE6}"/>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6347940203126785"/>
          <c:y val="0.2184565527320336"/>
          <c:w val="0.22782494579481913"/>
          <c:h val="0.6609843966523057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268689474160561E-2"/>
          <c:y val="0.14583333333333337"/>
          <c:w val="0.63577337315594173"/>
          <c:h val="0.77083333333333348"/>
        </c:manualLayout>
      </c:layout>
      <c:pie3DChart>
        <c:varyColors val="1"/>
        <c:ser>
          <c:idx val="0"/>
          <c:order val="0"/>
          <c:tx>
            <c:strRef>
              <c:f>Sheet1!$B$1</c:f>
              <c:strCache>
                <c:ptCount val="1"/>
                <c:pt idx="0">
                  <c:v>Repairs &amp; Maintenance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6644-4BF6-A198-3944CC8A3E9B}"/>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644-4BF6-A198-3944CC8A3E9B}"/>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E1E-4A0D-BD3A-27C4EB95288E}"/>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6644-4BF6-A198-3944CC8A3E9B}"/>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644-4BF6-A198-3944CC8A3E9B}"/>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D3E0-4472-887F-0BB8C93B16F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D3E0-4472-887F-0BB8C93B16F1}"/>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6644-4BF6-A198-3944CC8A3E9B}"/>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6644-4BF6-A198-3944CC8A3E9B}"/>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Sheet1!$A$2:$A$10</c:f>
              <c:strCache>
                <c:ptCount val="9"/>
                <c:pt idx="0">
                  <c:v>Grounds</c:v>
                </c:pt>
                <c:pt idx="1">
                  <c:v>Equipment</c:v>
                </c:pt>
                <c:pt idx="2">
                  <c:v>Pool</c:v>
                </c:pt>
                <c:pt idx="3">
                  <c:v>Park Buildings</c:v>
                </c:pt>
                <c:pt idx="4">
                  <c:v>Ballfields</c:v>
                </c:pt>
                <c:pt idx="5">
                  <c:v>Playgrounds</c:v>
                </c:pt>
                <c:pt idx="6">
                  <c:v>Dog Park</c:v>
                </c:pt>
                <c:pt idx="7">
                  <c:v>Contingency</c:v>
                </c:pt>
                <c:pt idx="8">
                  <c:v>General</c:v>
                </c:pt>
              </c:strCache>
            </c:strRef>
          </c:cat>
          <c:val>
            <c:numRef>
              <c:f>Sheet1!$B$2:$B$10</c:f>
              <c:numCache>
                <c:formatCode>_("$"* #,##0_);_("$"* \(#,##0\);_("$"* "-"??_);_(@_)</c:formatCode>
                <c:ptCount val="9"/>
                <c:pt idx="0">
                  <c:v>3000</c:v>
                </c:pt>
                <c:pt idx="1">
                  <c:v>2000</c:v>
                </c:pt>
                <c:pt idx="2">
                  <c:v>6000</c:v>
                </c:pt>
                <c:pt idx="3">
                  <c:v>2000</c:v>
                </c:pt>
                <c:pt idx="4">
                  <c:v>5000</c:v>
                </c:pt>
                <c:pt idx="5">
                  <c:v>4500</c:v>
                </c:pt>
                <c:pt idx="6">
                  <c:v>750</c:v>
                </c:pt>
                <c:pt idx="7">
                  <c:v>1000</c:v>
                </c:pt>
                <c:pt idx="8">
                  <c:v>2000</c:v>
                </c:pt>
              </c:numCache>
            </c:numRef>
          </c:val>
          <c:extLst>
            <c:ext xmlns:c16="http://schemas.microsoft.com/office/drawing/2014/chart" uri="{C3380CC4-5D6E-409C-BE32-E72D297353CC}">
              <c16:uniqueId val="{00000007-6644-4BF6-A198-3944CC8A3E9B}"/>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324723956919178"/>
          <c:y val="0.16122990485564304"/>
          <c:w val="0.24884944338854195"/>
          <c:h val="0.6567068569553805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478540876834836E-2"/>
          <c:y val="0.12090677179499176"/>
          <c:w val="0.64253348719341119"/>
          <c:h val="0.77596245325552671"/>
        </c:manualLayout>
      </c:layout>
      <c:pie3DChart>
        <c:varyColors val="1"/>
        <c:ser>
          <c:idx val="0"/>
          <c:order val="0"/>
          <c:tx>
            <c:strRef>
              <c:f>Sheet1!$B$1</c:f>
              <c:strCache>
                <c:ptCount val="1"/>
                <c:pt idx="0">
                  <c:v>Special Events &amp; Programs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9D1-4C27-A5BC-6A8C8807029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9D1-4C27-A5BC-6A8C8807029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9D1-4C27-A5BC-6A8C8807029A}"/>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9D1-4C27-A5BC-6A8C8807029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29D1-4C27-A5BC-6A8C8807029A}"/>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29D1-4C27-A5BC-6A8C8807029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4FA-40FB-8B29-258230C4018C}"/>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74FA-40FB-8B29-258230C4018C}"/>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Community Functions (Turkey Trot/Arbor Day/Green Fest)</c:v>
                </c:pt>
                <c:pt idx="1">
                  <c:v>Pool Parties</c:v>
                </c:pt>
                <c:pt idx="2">
                  <c:v>Farmers Market</c:v>
                </c:pt>
                <c:pt idx="3">
                  <c:v>Community Garden</c:v>
                </c:pt>
                <c:pt idx="4">
                  <c:v>General</c:v>
                </c:pt>
              </c:strCache>
            </c:strRef>
          </c:cat>
          <c:val>
            <c:numRef>
              <c:f>Sheet1!$B$2:$B$6</c:f>
              <c:numCache>
                <c:formatCode>"$"#,##0_);[Red]\("$"#,##0\)</c:formatCode>
                <c:ptCount val="5"/>
                <c:pt idx="0">
                  <c:v>5750</c:v>
                </c:pt>
                <c:pt idx="1">
                  <c:v>2500</c:v>
                </c:pt>
                <c:pt idx="2">
                  <c:v>2500</c:v>
                </c:pt>
                <c:pt idx="3">
                  <c:v>500</c:v>
                </c:pt>
                <c:pt idx="4">
                  <c:v>700</c:v>
                </c:pt>
              </c:numCache>
            </c:numRef>
          </c:val>
          <c:extLst>
            <c:ext xmlns:c16="http://schemas.microsoft.com/office/drawing/2014/chart" uri="{C3380CC4-5D6E-409C-BE32-E72D297353CC}">
              <c16:uniqueId val="{00000000-74FA-40FB-8B29-258230C4018C}"/>
            </c:ext>
          </c:extLst>
        </c:ser>
        <c:dLbls>
          <c:dLblPos val="bestFit"/>
          <c:showLegendKey val="0"/>
          <c:showVal val="1"/>
          <c:showCatName val="0"/>
          <c:showSerName val="0"/>
          <c:showPercent val="0"/>
          <c:showBubbleSize val="0"/>
          <c:showLeaderLines val="1"/>
        </c:dLbls>
      </c:pie3DChart>
      <c:spPr>
        <a:noFill/>
        <a:ln>
          <a:noFill/>
        </a:ln>
        <a:effectLst/>
      </c:spPr>
    </c:plotArea>
    <c:legend>
      <c:legendPos val="r"/>
      <c:legendEntry>
        <c:idx val="2"/>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63204019648508658"/>
          <c:y val="0.2105329780394605"/>
          <c:w val="0.35014809778813444"/>
          <c:h val="0.5565369311050851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800" dirty="0"/>
              <a:t>Total: $84,390</a:t>
            </a:r>
          </a:p>
        </c:rich>
      </c:tx>
      <c:layout>
        <c:manualLayout>
          <c:xMode val="edge"/>
          <c:yMode val="edge"/>
          <c:x val="0.60348925562386879"/>
          <c:y val="3.6474164133738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B8E-43BD-A33A-9479892FA78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E84-44B5-83E0-DFCAE35E4D7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0E84-44B5-83E0-DFCAE35E4D7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E84-44B5-83E0-DFCAE35E4D7E}"/>
              </c:ext>
            </c:extLst>
          </c:dPt>
          <c:dLbls>
            <c:dLbl>
              <c:idx val="1"/>
              <c:layout>
                <c:manualLayout>
                  <c:x val="-0.11703703703703704"/>
                  <c:y val="-5.1697247080886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84-44B5-83E0-DFCAE35E4D7E}"/>
                </c:ext>
              </c:extLst>
            </c:dLbl>
            <c:dLbl>
              <c:idx val="2"/>
              <c:layout>
                <c:manualLayout>
                  <c:x val="-6.962962962962968E-2"/>
                  <c:y val="-0.152506878888615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84-44B5-83E0-DFCAE35E4D7E}"/>
                </c:ext>
              </c:extLst>
            </c:dLbl>
            <c:dLbl>
              <c:idx val="3"/>
              <c:layout>
                <c:manualLayout>
                  <c:x val="-1.4814814814814814E-3"/>
                  <c:y val="-0.175770640075013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84-44B5-83E0-DFCAE35E4D7E}"/>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Pool</c:v>
                </c:pt>
                <c:pt idx="1">
                  <c:v>Jiffy Johns</c:v>
                </c:pt>
                <c:pt idx="2">
                  <c:v>Mowing</c:v>
                </c:pt>
                <c:pt idx="3">
                  <c:v>General</c:v>
                </c:pt>
              </c:strCache>
            </c:strRef>
          </c:cat>
          <c:val>
            <c:numRef>
              <c:f>Sheet1!$B$2:$B$5</c:f>
              <c:numCache>
                <c:formatCode>"$"#,##0.00</c:formatCode>
                <c:ptCount val="4"/>
                <c:pt idx="0">
                  <c:v>67848</c:v>
                </c:pt>
                <c:pt idx="1">
                  <c:v>8000</c:v>
                </c:pt>
                <c:pt idx="2">
                  <c:v>5600</c:v>
                </c:pt>
                <c:pt idx="3">
                  <c:v>2942</c:v>
                </c:pt>
              </c:numCache>
            </c:numRef>
          </c:val>
          <c:extLst>
            <c:ext xmlns:c16="http://schemas.microsoft.com/office/drawing/2014/chart" uri="{C3380CC4-5D6E-409C-BE32-E72D297353CC}">
              <c16:uniqueId val="{00000000-0E84-44B5-83E0-DFCAE35E4D7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8430110619734172"/>
          <c:y val="0.24467965440490155"/>
          <c:w val="0.20656647371133402"/>
          <c:h val="0.5679506019194409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661-4104-94DE-679AAC88457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661-4104-94DE-679AAC88457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661-4104-94DE-679AAC884575}"/>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E661-4104-94DE-679AAC884575}"/>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E661-4104-94DE-679AAC884575}"/>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(10) General</c:v>
                </c:pt>
                <c:pt idx="1">
                  <c:v>(12) Stormwater</c:v>
                </c:pt>
                <c:pt idx="2">
                  <c:v>(30) Curbs, Gutters, Sidewalks, Raods</c:v>
                </c:pt>
                <c:pt idx="3">
                  <c:v>(60) Town Reserve Grant Match</c:v>
                </c:pt>
                <c:pt idx="4">
                  <c:v>(60) Trail Maint.</c:v>
                </c:pt>
              </c:strCache>
            </c:strRef>
          </c:cat>
          <c:val>
            <c:numRef>
              <c:f>Sheet1!$B$2:$B$6</c:f>
              <c:numCache>
                <c:formatCode>"$"#,##0</c:formatCode>
                <c:ptCount val="5"/>
                <c:pt idx="0">
                  <c:v>1333</c:v>
                </c:pt>
                <c:pt idx="1">
                  <c:v>35697</c:v>
                </c:pt>
                <c:pt idx="2">
                  <c:v>41349</c:v>
                </c:pt>
                <c:pt idx="3">
                  <c:v>2000</c:v>
                </c:pt>
                <c:pt idx="4">
                  <c:v>8850</c:v>
                </c:pt>
              </c:numCache>
            </c:numRef>
          </c:val>
          <c:extLst>
            <c:ext xmlns:c16="http://schemas.microsoft.com/office/drawing/2014/chart" uri="{C3380CC4-5D6E-409C-BE32-E72D297353CC}">
              <c16:uniqueId val="{00000000-6F70-45A7-AF92-75DE8DC30689}"/>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6965170236560712"/>
          <c:y val="0.1880911752025233"/>
          <c:w val="0.32120369811444843"/>
          <c:h val="0.6032267580385305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2213000401976309E-4"/>
          <c:y val="9.7224497813994684E-2"/>
          <c:w val="0.67288264642595352"/>
          <c:h val="0.88568455187153894"/>
        </c:manualLayout>
      </c:layout>
      <c:pie3DChart>
        <c:varyColors val="1"/>
        <c:ser>
          <c:idx val="0"/>
          <c:order val="0"/>
          <c:tx>
            <c:strRef>
              <c:f>Sheet1!$B$1</c:f>
              <c:strCache>
                <c:ptCount val="1"/>
                <c:pt idx="0">
                  <c:v>FY2024 Budget</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CBF6-4B35-B44A-3C2DFEA4FBB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BF6-4B35-B44A-3C2DFEA4FBB0}"/>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B4F4-4BB1-B4AD-AB63172D1785}"/>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CBF6-4B35-B44A-3C2DFEA4FBB0}"/>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A692-47D1-A46D-B22B9212A92F}"/>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BF6-4B35-B44A-3C2DFEA4FBB0}"/>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Taxes</c:v>
                </c:pt>
                <c:pt idx="1">
                  <c:v>Licenses &amp; Permits</c:v>
                </c:pt>
                <c:pt idx="2">
                  <c:v>State Rev</c:v>
                </c:pt>
                <c:pt idx="3">
                  <c:v>County Rev</c:v>
                </c:pt>
                <c:pt idx="4">
                  <c:v>Service Charges</c:v>
                </c:pt>
                <c:pt idx="5">
                  <c:v>Misc Rev</c:v>
                </c:pt>
              </c:strCache>
            </c:strRef>
          </c:cat>
          <c:val>
            <c:numRef>
              <c:f>Sheet1!$B$2:$B$7</c:f>
              <c:numCache>
                <c:formatCode>_("$"* #,##0_);_("$"* \(#,##0\);_("$"* "-"??_);_(@_)</c:formatCode>
                <c:ptCount val="6"/>
                <c:pt idx="0">
                  <c:v>1136050</c:v>
                </c:pt>
                <c:pt idx="1">
                  <c:v>40500</c:v>
                </c:pt>
                <c:pt idx="2">
                  <c:v>193093</c:v>
                </c:pt>
                <c:pt idx="3">
                  <c:v>434028</c:v>
                </c:pt>
                <c:pt idx="4">
                  <c:v>282475</c:v>
                </c:pt>
                <c:pt idx="5">
                  <c:v>95350</c:v>
                </c:pt>
              </c:numCache>
            </c:numRef>
          </c:val>
          <c:extLst>
            <c:ext xmlns:c16="http://schemas.microsoft.com/office/drawing/2014/chart" uri="{C3380CC4-5D6E-409C-BE32-E72D297353CC}">
              <c16:uniqueId val="{00000004-CBF6-4B35-B44A-3C2DFEA4FBB0}"/>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8633424626269544"/>
          <c:y val="0.21848590501377307"/>
          <c:w val="0.20497010156339154"/>
          <c:h val="0.6111081081478991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6092163749803601E-2"/>
          <c:y val="4.7619047619047616E-2"/>
          <c:w val="0.65657894191201172"/>
          <c:h val="0.92328042328042326"/>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ED7-4A87-BF9A-81EDC411220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ED7-4A87-BF9A-81EDC4112206}"/>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ED7-4A87-BF9A-81EDC4112206}"/>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ED7-4A87-BF9A-81EDC4112206}"/>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1ED7-4A87-BF9A-81EDC4112206}"/>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1ED7-4A87-BF9A-81EDC4112206}"/>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305B-42FB-BDB6-09F5C80830A8}"/>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3A1D-4441-8800-36127507D4F5}"/>
              </c:ext>
            </c:extLst>
          </c:dPt>
          <c:dLbls>
            <c:dLbl>
              <c:idx val="1"/>
              <c:layout>
                <c:manualLayout>
                  <c:x val="2.4743573616869269E-3"/>
                  <c:y val="-1.112673415823022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D7-4A87-BF9A-81EDC4112206}"/>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(30) Curbs, Gutters, Sidewalks, Roads/371</c:v>
                </c:pt>
                <c:pt idx="1">
                  <c:v>(30) Curbs, Gutters, Sidewalks, Roads</c:v>
                </c:pt>
                <c:pt idx="2">
                  <c:v>(30) Curbs, Gutters, Sidewalks, Roads</c:v>
                </c:pt>
                <c:pt idx="3">
                  <c:v>(30) Curbs, Gutters, Sidewalks, Roads</c:v>
                </c:pt>
                <c:pt idx="4">
                  <c:v>(30) Curbs, Gutters, Sidewalks, Roads</c:v>
                </c:pt>
                <c:pt idx="5">
                  <c:v>(30) Curbs, Gutters, Sidewalks, Roads</c:v>
                </c:pt>
                <c:pt idx="6">
                  <c:v>(30) Parking</c:v>
                </c:pt>
                <c:pt idx="7">
                  <c:v>(30) Parking</c:v>
                </c:pt>
              </c:strCache>
            </c:strRef>
          </c:cat>
          <c:val>
            <c:numRef>
              <c:f>Sheet1!$B$2:$B$9</c:f>
              <c:numCache>
                <c:formatCode>"$"#,##0</c:formatCode>
                <c:ptCount val="8"/>
                <c:pt idx="0">
                  <c:v>4773</c:v>
                </c:pt>
                <c:pt idx="1">
                  <c:v>1595</c:v>
                </c:pt>
                <c:pt idx="2">
                  <c:v>23300</c:v>
                </c:pt>
                <c:pt idx="3">
                  <c:v>11572</c:v>
                </c:pt>
                <c:pt idx="4">
                  <c:v>13467</c:v>
                </c:pt>
                <c:pt idx="5">
                  <c:v>15467</c:v>
                </c:pt>
                <c:pt idx="6">
                  <c:v>9351</c:v>
                </c:pt>
                <c:pt idx="7">
                  <c:v>18858</c:v>
                </c:pt>
              </c:numCache>
            </c:numRef>
          </c:val>
          <c:extLst>
            <c:ext xmlns:c16="http://schemas.microsoft.com/office/drawing/2014/chart" uri="{C3380CC4-5D6E-409C-BE32-E72D297353CC}">
              <c16:uniqueId val="{00000000-CC03-4793-BE61-D47B3683971D}"/>
            </c:ext>
          </c:extLst>
        </c:ser>
        <c:dLbls>
          <c:dLblPos val="bestFit"/>
          <c:showLegendKey val="0"/>
          <c:showVal val="1"/>
          <c:showCatName val="0"/>
          <c:showSerName val="0"/>
          <c:showPercent val="0"/>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72467206312827981"/>
          <c:y val="0.19000520768237303"/>
          <c:w val="0.26441797972732939"/>
          <c:h val="0.7136272105331095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Budget</c:v>
                </c:pt>
              </c:strCache>
            </c:strRef>
          </c:tx>
          <c:spPr>
            <a:ln w="22225" cap="rnd" cmpd="sng" algn="ctr">
              <a:solidFill>
                <a:schemeClr val="accent1"/>
              </a:solidFill>
              <a:round/>
            </a:ln>
            <a:effectLst/>
          </c:spPr>
          <c:marker>
            <c:symbol val="none"/>
          </c:marker>
          <c:cat>
            <c:strRef>
              <c:f>Sheet1!$A$2:$A$12</c:f>
              <c:strCache>
                <c:ptCount val="11"/>
                <c:pt idx="0">
                  <c:v>FY 14</c:v>
                </c:pt>
                <c:pt idx="1">
                  <c:v>FY 15</c:v>
                </c:pt>
                <c:pt idx="2">
                  <c:v>FY 16</c:v>
                </c:pt>
                <c:pt idx="3">
                  <c:v>FY 17</c:v>
                </c:pt>
                <c:pt idx="4">
                  <c:v>FY 18</c:v>
                </c:pt>
                <c:pt idx="5">
                  <c:v>FY 19</c:v>
                </c:pt>
                <c:pt idx="6">
                  <c:v>FY 20</c:v>
                </c:pt>
                <c:pt idx="7">
                  <c:v>FY 21</c:v>
                </c:pt>
                <c:pt idx="8">
                  <c:v>FY 22</c:v>
                </c:pt>
                <c:pt idx="9">
                  <c:v>FY23</c:v>
                </c:pt>
                <c:pt idx="10">
                  <c:v>FY24</c:v>
                </c:pt>
              </c:strCache>
            </c:strRef>
          </c:cat>
          <c:val>
            <c:numRef>
              <c:f>Sheet1!$B$2:$B$12</c:f>
              <c:numCache>
                <c:formatCode>_("$"* #,##0_);_("$"* \(#,##0\);_("$"* "-"??_);_(@_)</c:formatCode>
                <c:ptCount val="11"/>
                <c:pt idx="0">
                  <c:v>1018108</c:v>
                </c:pt>
                <c:pt idx="1">
                  <c:v>569301</c:v>
                </c:pt>
                <c:pt idx="2">
                  <c:v>509862</c:v>
                </c:pt>
                <c:pt idx="3">
                  <c:v>500505</c:v>
                </c:pt>
                <c:pt idx="4">
                  <c:v>641068</c:v>
                </c:pt>
                <c:pt idx="5">
                  <c:v>558500</c:v>
                </c:pt>
                <c:pt idx="6">
                  <c:v>554605</c:v>
                </c:pt>
                <c:pt idx="7">
                  <c:v>674335</c:v>
                </c:pt>
                <c:pt idx="8">
                  <c:v>964284</c:v>
                </c:pt>
                <c:pt idx="9">
                  <c:v>566250</c:v>
                </c:pt>
                <c:pt idx="10">
                  <c:v>665050</c:v>
                </c:pt>
              </c:numCache>
            </c:numRef>
          </c:val>
          <c:smooth val="0"/>
          <c:extLst>
            <c:ext xmlns:c16="http://schemas.microsoft.com/office/drawing/2014/chart" uri="{C3380CC4-5D6E-409C-BE32-E72D297353CC}">
              <c16:uniqueId val="{00000000-6259-4BFA-9083-2DF768C32E7A}"/>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2354688"/>
        <c:axId val="122360576"/>
      </c:lineChart>
      <c:catAx>
        <c:axId val="122354688"/>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2360576"/>
        <c:crosses val="autoZero"/>
        <c:auto val="1"/>
        <c:lblAlgn val="ctr"/>
        <c:lblOffset val="100"/>
        <c:noMultiLvlLbl val="0"/>
      </c:catAx>
      <c:valAx>
        <c:axId val="122360576"/>
        <c:scaling>
          <c:orientation val="minMax"/>
          <c:min val="40000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2354688"/>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9307454989178"/>
          <c:y val="2.9635820134755575E-2"/>
          <c:w val="0.83814903071326607"/>
          <c:h val="0.84925385338295967"/>
        </c:manualLayout>
      </c:layout>
      <c:lineChart>
        <c:grouping val="standard"/>
        <c:varyColors val="0"/>
        <c:ser>
          <c:idx val="0"/>
          <c:order val="0"/>
          <c:tx>
            <c:strRef>
              <c:f>Sheet1!$B$1</c:f>
              <c:strCache>
                <c:ptCount val="1"/>
                <c:pt idx="0">
                  <c:v>Budget</c:v>
                </c:pt>
              </c:strCache>
            </c:strRef>
          </c:tx>
          <c:spPr>
            <a:ln w="22225" cap="rnd" cmpd="sng" algn="ctr">
              <a:solidFill>
                <a:schemeClr val="accent1"/>
              </a:solidFill>
              <a:round/>
            </a:ln>
            <a:effectLst/>
          </c:spPr>
          <c:marker>
            <c:symbol val="none"/>
          </c:marker>
          <c:cat>
            <c:strRef>
              <c:f>Sheet1!$A$2:$A$12</c:f>
              <c:strCache>
                <c:ptCount val="11"/>
                <c:pt idx="0">
                  <c:v>FY14</c:v>
                </c:pt>
                <c:pt idx="1">
                  <c:v>FY15</c:v>
                </c:pt>
                <c:pt idx="2">
                  <c:v>FY16</c:v>
                </c:pt>
                <c:pt idx="3">
                  <c:v>FY17</c:v>
                </c:pt>
                <c:pt idx="4">
                  <c:v>FY18</c:v>
                </c:pt>
                <c:pt idx="5">
                  <c:v>FY19</c:v>
                </c:pt>
                <c:pt idx="6">
                  <c:v>FY20</c:v>
                </c:pt>
                <c:pt idx="7">
                  <c:v>FY21</c:v>
                </c:pt>
                <c:pt idx="8">
                  <c:v>FY22</c:v>
                </c:pt>
                <c:pt idx="9">
                  <c:v>FY23</c:v>
                </c:pt>
                <c:pt idx="10">
                  <c:v>FY24</c:v>
                </c:pt>
              </c:strCache>
            </c:strRef>
          </c:cat>
          <c:val>
            <c:numRef>
              <c:f>Sheet1!$B$2:$B$12</c:f>
              <c:numCache>
                <c:formatCode>_("$"* #,##0_);_("$"* \(#,##0\);_("$"* "-"??_);_(@_)</c:formatCode>
                <c:ptCount val="11"/>
                <c:pt idx="0">
                  <c:v>621094</c:v>
                </c:pt>
                <c:pt idx="1">
                  <c:v>587631</c:v>
                </c:pt>
                <c:pt idx="2">
                  <c:v>606070</c:v>
                </c:pt>
                <c:pt idx="3">
                  <c:v>599580</c:v>
                </c:pt>
                <c:pt idx="4">
                  <c:v>641113</c:v>
                </c:pt>
                <c:pt idx="5">
                  <c:v>685645</c:v>
                </c:pt>
                <c:pt idx="6">
                  <c:v>720070</c:v>
                </c:pt>
                <c:pt idx="7">
                  <c:v>766729</c:v>
                </c:pt>
                <c:pt idx="8">
                  <c:v>762946</c:v>
                </c:pt>
                <c:pt idx="9">
                  <c:v>739683</c:v>
                </c:pt>
                <c:pt idx="10">
                  <c:v>680801</c:v>
                </c:pt>
              </c:numCache>
            </c:numRef>
          </c:val>
          <c:smooth val="0"/>
          <c:extLst>
            <c:ext xmlns:c16="http://schemas.microsoft.com/office/drawing/2014/chart" uri="{C3380CC4-5D6E-409C-BE32-E72D297353CC}">
              <c16:uniqueId val="{00000000-E69B-43AD-A3D3-0128CCA62886}"/>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2417920"/>
        <c:axId val="122419456"/>
      </c:lineChart>
      <c:catAx>
        <c:axId val="12241792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2419456"/>
        <c:crosses val="autoZero"/>
        <c:auto val="1"/>
        <c:lblAlgn val="ctr"/>
        <c:lblOffset val="100"/>
        <c:tickLblSkip val="1"/>
        <c:noMultiLvlLbl val="0"/>
      </c:catAx>
      <c:valAx>
        <c:axId val="122419456"/>
        <c:scaling>
          <c:orientation val="minMax"/>
          <c:min val="30000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2417920"/>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ln>
            <a:solidFill>
              <a:schemeClr val="tx1"/>
            </a:solidFill>
          </a:ln>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98710487276046"/>
          <c:y val="4.5422930088284415E-2"/>
          <c:w val="0.81883863973525051"/>
          <c:h val="0.85886582359023311"/>
        </c:manualLayout>
      </c:layout>
      <c:lineChart>
        <c:grouping val="standard"/>
        <c:varyColors val="0"/>
        <c:ser>
          <c:idx val="0"/>
          <c:order val="0"/>
          <c:tx>
            <c:strRef>
              <c:f>Sheet1!$B$1</c:f>
              <c:strCache>
                <c:ptCount val="1"/>
                <c:pt idx="0">
                  <c:v>Revenue</c:v>
                </c:pt>
              </c:strCache>
            </c:strRef>
          </c:tx>
          <c:spPr>
            <a:ln w="22225" cap="rnd" cmpd="sng" algn="ctr">
              <a:solidFill>
                <a:schemeClr val="accent1"/>
              </a:solidFill>
              <a:round/>
            </a:ln>
            <a:effectLst/>
          </c:spPr>
          <c:marker>
            <c:symbol val="none"/>
          </c:marker>
          <c:cat>
            <c:strRef>
              <c:f>Sheet1!$A$2:$A$12</c:f>
              <c:strCache>
                <c:ptCount val="11"/>
                <c:pt idx="0">
                  <c:v>FY14</c:v>
                </c:pt>
                <c:pt idx="1">
                  <c:v>FY 15</c:v>
                </c:pt>
                <c:pt idx="2">
                  <c:v>FY 16</c:v>
                </c:pt>
                <c:pt idx="3">
                  <c:v>FY 17</c:v>
                </c:pt>
                <c:pt idx="4">
                  <c:v>FY 18</c:v>
                </c:pt>
                <c:pt idx="5">
                  <c:v>FY 19</c:v>
                </c:pt>
                <c:pt idx="6">
                  <c:v>FY 20</c:v>
                </c:pt>
                <c:pt idx="7">
                  <c:v>FY 21</c:v>
                </c:pt>
                <c:pt idx="8">
                  <c:v>FY 22</c:v>
                </c:pt>
                <c:pt idx="9">
                  <c:v>FY 23</c:v>
                </c:pt>
                <c:pt idx="10">
                  <c:v>FY 24</c:v>
                </c:pt>
              </c:strCache>
            </c:strRef>
          </c:cat>
          <c:val>
            <c:numRef>
              <c:f>Sheet1!$B$2:$B$12</c:f>
              <c:numCache>
                <c:formatCode>_("$"* #,##0_);_("$"* \(#,##0\);_("$"* "-"??_);_(@_)</c:formatCode>
                <c:ptCount val="11"/>
                <c:pt idx="0">
                  <c:v>1018108</c:v>
                </c:pt>
                <c:pt idx="1">
                  <c:v>569301</c:v>
                </c:pt>
                <c:pt idx="2">
                  <c:v>509862</c:v>
                </c:pt>
                <c:pt idx="3">
                  <c:v>500505</c:v>
                </c:pt>
                <c:pt idx="4">
                  <c:v>641068</c:v>
                </c:pt>
                <c:pt idx="5">
                  <c:v>558500</c:v>
                </c:pt>
                <c:pt idx="6">
                  <c:v>554605</c:v>
                </c:pt>
                <c:pt idx="7">
                  <c:v>674335</c:v>
                </c:pt>
                <c:pt idx="8">
                  <c:v>964284</c:v>
                </c:pt>
                <c:pt idx="9">
                  <c:v>566250</c:v>
                </c:pt>
                <c:pt idx="10">
                  <c:v>655050</c:v>
                </c:pt>
              </c:numCache>
            </c:numRef>
          </c:val>
          <c:smooth val="0"/>
          <c:extLst>
            <c:ext xmlns:c16="http://schemas.microsoft.com/office/drawing/2014/chart" uri="{C3380CC4-5D6E-409C-BE32-E72D297353CC}">
              <c16:uniqueId val="{00000000-CB89-474B-898C-507F3A4FFB28}"/>
            </c:ext>
          </c:extLst>
        </c:ser>
        <c:ser>
          <c:idx val="1"/>
          <c:order val="1"/>
          <c:tx>
            <c:strRef>
              <c:f>Sheet1!$C$1</c:f>
              <c:strCache>
                <c:ptCount val="1"/>
                <c:pt idx="0">
                  <c:v>Expense</c:v>
                </c:pt>
              </c:strCache>
            </c:strRef>
          </c:tx>
          <c:spPr>
            <a:ln w="22225" cap="rnd" cmpd="sng" algn="ctr">
              <a:solidFill>
                <a:schemeClr val="accent2"/>
              </a:solidFill>
              <a:round/>
            </a:ln>
            <a:effectLst/>
          </c:spPr>
          <c:marker>
            <c:symbol val="none"/>
          </c:marker>
          <c:cat>
            <c:strRef>
              <c:f>Sheet1!$A$2:$A$12</c:f>
              <c:strCache>
                <c:ptCount val="11"/>
                <c:pt idx="0">
                  <c:v>FY14</c:v>
                </c:pt>
                <c:pt idx="1">
                  <c:v>FY 15</c:v>
                </c:pt>
                <c:pt idx="2">
                  <c:v>FY 16</c:v>
                </c:pt>
                <c:pt idx="3">
                  <c:v>FY 17</c:v>
                </c:pt>
                <c:pt idx="4">
                  <c:v>FY 18</c:v>
                </c:pt>
                <c:pt idx="5">
                  <c:v>FY 19</c:v>
                </c:pt>
                <c:pt idx="6">
                  <c:v>FY 20</c:v>
                </c:pt>
                <c:pt idx="7">
                  <c:v>FY 21</c:v>
                </c:pt>
                <c:pt idx="8">
                  <c:v>FY 22</c:v>
                </c:pt>
                <c:pt idx="9">
                  <c:v>FY 23</c:v>
                </c:pt>
                <c:pt idx="10">
                  <c:v>FY 24</c:v>
                </c:pt>
              </c:strCache>
            </c:strRef>
          </c:cat>
          <c:val>
            <c:numRef>
              <c:f>Sheet1!$C$2:$C$12</c:f>
              <c:numCache>
                <c:formatCode>_("$"* #,##0_);_("$"* \(#,##0\);_("$"* "-"??_);_(@_)</c:formatCode>
                <c:ptCount val="11"/>
                <c:pt idx="0">
                  <c:v>621094</c:v>
                </c:pt>
                <c:pt idx="1">
                  <c:v>587631</c:v>
                </c:pt>
                <c:pt idx="2">
                  <c:v>606070</c:v>
                </c:pt>
                <c:pt idx="3">
                  <c:v>599580</c:v>
                </c:pt>
                <c:pt idx="4">
                  <c:v>641113</c:v>
                </c:pt>
                <c:pt idx="5">
                  <c:v>589422</c:v>
                </c:pt>
                <c:pt idx="6">
                  <c:v>720070</c:v>
                </c:pt>
                <c:pt idx="7">
                  <c:v>766729</c:v>
                </c:pt>
                <c:pt idx="8">
                  <c:v>762946</c:v>
                </c:pt>
                <c:pt idx="9">
                  <c:v>739683</c:v>
                </c:pt>
                <c:pt idx="10">
                  <c:v>680801</c:v>
                </c:pt>
              </c:numCache>
            </c:numRef>
          </c:val>
          <c:smooth val="0"/>
          <c:extLst>
            <c:ext xmlns:c16="http://schemas.microsoft.com/office/drawing/2014/chart" uri="{C3380CC4-5D6E-409C-BE32-E72D297353CC}">
              <c16:uniqueId val="{00000001-CB89-474B-898C-507F3A4FFB28}"/>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2789248"/>
        <c:axId val="122791040"/>
      </c:lineChart>
      <c:catAx>
        <c:axId val="122789248"/>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2791040"/>
        <c:crosses val="autoZero"/>
        <c:auto val="1"/>
        <c:lblAlgn val="ctr"/>
        <c:lblOffset val="100"/>
        <c:noMultiLvlLbl val="0"/>
      </c:catAx>
      <c:valAx>
        <c:axId val="122791040"/>
        <c:scaling>
          <c:orientation val="minMax"/>
          <c:min val="40000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278924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68587230400547761"/>
          <c:y val="7.4586017656883802E-2"/>
          <c:w val="0.29057423256875492"/>
          <c:h val="0.13753519446432833"/>
        </c:manualLayout>
      </c:layout>
      <c:overlay val="0"/>
      <c:spPr>
        <a:noFill/>
        <a:ln>
          <a:noFill/>
        </a:ln>
        <a:effectLst/>
      </c:spPr>
      <c:txPr>
        <a:bodyPr rot="0" spcFirstLastPara="1" vertOverflow="ellipsis" vert="horz" wrap="square" anchor="ctr" anchorCtr="1"/>
        <a:lstStyle/>
        <a:p>
          <a:pPr>
            <a:defRPr sz="1197" b="0" i="0" u="none" strike="noStrike" kern="1200" baseline="0">
              <a:ln>
                <a:solidFill>
                  <a:schemeClr val="tx1"/>
                </a:solidFill>
              </a:ln>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245771995891818E-2"/>
          <c:y val="9.5833232384413491E-2"/>
          <c:w val="0.54832249229715857"/>
          <c:h val="0.81858994548758324"/>
        </c:manualLayout>
      </c:layout>
      <c:pie3DChart>
        <c:varyColors val="1"/>
        <c:ser>
          <c:idx val="0"/>
          <c:order val="0"/>
          <c:tx>
            <c:strRef>
              <c:f>Sheet1!$B$1</c:f>
              <c:strCache>
                <c:ptCount val="1"/>
                <c:pt idx="0">
                  <c:v>Contractual </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81A1-46A0-9339-CA28B038444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1A1-46A0-9339-CA28B038444F}"/>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47F-4DAC-98AC-D9102F3B0D38}"/>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81A1-46A0-9339-CA28B038444F}"/>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General</c:v>
                </c:pt>
                <c:pt idx="1">
                  <c:v>Leak Detection</c:v>
                </c:pt>
                <c:pt idx="2">
                  <c:v>Lab</c:v>
                </c:pt>
                <c:pt idx="3">
                  <c:v>Algae Control</c:v>
                </c:pt>
              </c:strCache>
            </c:strRef>
          </c:cat>
          <c:val>
            <c:numRef>
              <c:f>Sheet1!$B$2:$B$5</c:f>
              <c:numCache>
                <c:formatCode>_("$"* #,##0_);_("$"* \(#,##0\);_("$"* "-"??_);_(@_)</c:formatCode>
                <c:ptCount val="4"/>
                <c:pt idx="0">
                  <c:v>22520</c:v>
                </c:pt>
                <c:pt idx="1">
                  <c:v>6000</c:v>
                </c:pt>
                <c:pt idx="2">
                  <c:v>7300</c:v>
                </c:pt>
                <c:pt idx="3">
                  <c:v>21200</c:v>
                </c:pt>
              </c:numCache>
            </c:numRef>
          </c:val>
          <c:extLst>
            <c:ext xmlns:c16="http://schemas.microsoft.com/office/drawing/2014/chart" uri="{C3380CC4-5D6E-409C-BE32-E72D297353CC}">
              <c16:uniqueId val="{00000003-81A1-46A0-9339-CA28B038444F}"/>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2484868195823349"/>
          <c:y val="0.22326186149808197"/>
          <c:w val="0.22007885427365054"/>
          <c:h val="0.5996301231576821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865913499942942E-2"/>
          <c:y val="0.14117354648850711"/>
          <c:w val="0.54003628894214195"/>
          <c:h val="0.74130199634136662"/>
        </c:manualLayout>
      </c:layout>
      <c:pie3DChart>
        <c:varyColors val="1"/>
        <c:ser>
          <c:idx val="0"/>
          <c:order val="0"/>
          <c:tx>
            <c:strRef>
              <c:f>Sheet1!$B$1</c:f>
              <c:strCache>
                <c:ptCount val="1"/>
                <c:pt idx="0">
                  <c:v>Operating Supplies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2FF-488E-B83F-62EA4A009C2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B957-4258-9850-84153C5B9E3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1A50-47F5-926C-FDFFBFBF2AAA}"/>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957-4258-9850-84153C5B9E35}"/>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F2FF-488E-B83F-62EA4A009C23}"/>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2CD0-4494-AA3A-5D1502CF3A6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857B-47E4-BE33-9921F9F3742E}"/>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F2FF-488E-B83F-62EA4A009C2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857B-47E4-BE33-9921F9F3742E}"/>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Sheet1!$A$2:$A$10</c:f>
              <c:strCache>
                <c:ptCount val="9"/>
                <c:pt idx="0">
                  <c:v>Equipment</c:v>
                </c:pt>
                <c:pt idx="1">
                  <c:v>Lines &amp; Piping</c:v>
                </c:pt>
                <c:pt idx="2">
                  <c:v>WTP</c:v>
                </c:pt>
                <c:pt idx="3">
                  <c:v>Wells</c:v>
                </c:pt>
                <c:pt idx="4">
                  <c:v>Lab</c:v>
                </c:pt>
                <c:pt idx="5">
                  <c:v>MSM Water</c:v>
                </c:pt>
                <c:pt idx="6">
                  <c:v>Tools</c:v>
                </c:pt>
                <c:pt idx="7">
                  <c:v>Meters &amp; Parts</c:v>
                </c:pt>
                <c:pt idx="8">
                  <c:v>General</c:v>
                </c:pt>
              </c:strCache>
            </c:strRef>
          </c:cat>
          <c:val>
            <c:numRef>
              <c:f>Sheet1!$B$2:$B$10</c:f>
              <c:numCache>
                <c:formatCode>_("$"* #,##0_);_("$"* \(#,##0\);_("$"* "-"??_);_(@_)</c:formatCode>
                <c:ptCount val="9"/>
                <c:pt idx="0">
                  <c:v>750</c:v>
                </c:pt>
                <c:pt idx="1">
                  <c:v>5500</c:v>
                </c:pt>
                <c:pt idx="2">
                  <c:v>43600</c:v>
                </c:pt>
                <c:pt idx="3">
                  <c:v>100</c:v>
                </c:pt>
                <c:pt idx="4">
                  <c:v>3700</c:v>
                </c:pt>
                <c:pt idx="5">
                  <c:v>13500</c:v>
                </c:pt>
                <c:pt idx="6">
                  <c:v>8250</c:v>
                </c:pt>
                <c:pt idx="7">
                  <c:v>25000</c:v>
                </c:pt>
                <c:pt idx="8">
                  <c:v>1800</c:v>
                </c:pt>
              </c:numCache>
            </c:numRef>
          </c:val>
          <c:extLst>
            <c:ext xmlns:c16="http://schemas.microsoft.com/office/drawing/2014/chart" uri="{C3380CC4-5D6E-409C-BE32-E72D297353CC}">
              <c16:uniqueId val="{00000003-B957-4258-9850-84153C5B9E35}"/>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3389216021910308"/>
          <c:y val="0.20937445319335082"/>
          <c:w val="0.22552812963596941"/>
          <c:h val="0.6999379623001670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Chemicals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A0EF-4CE0-B84D-F6709D687F41}"/>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0EF-4CE0-B84D-F6709D687F41}"/>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983-4C94-B469-8DBE788D5C0B}"/>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A0EF-4CE0-B84D-F6709D687F41}"/>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1E16-4B13-A8CD-16B2E9C90A69}"/>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Chlorine</c:v>
                </c:pt>
                <c:pt idx="1">
                  <c:v>Soda Ash</c:v>
                </c:pt>
                <c:pt idx="2">
                  <c:v>Delpac</c:v>
                </c:pt>
                <c:pt idx="3">
                  <c:v>Coagulant (Diatomaceous Earth)</c:v>
                </c:pt>
                <c:pt idx="4">
                  <c:v>General</c:v>
                </c:pt>
              </c:strCache>
            </c:strRef>
          </c:cat>
          <c:val>
            <c:numRef>
              <c:f>Sheet1!$B$2:$B$6</c:f>
              <c:numCache>
                <c:formatCode>_("$"* #,##0_);_("$"* \(#,##0\);_("$"* "-"??_);_(@_)</c:formatCode>
                <c:ptCount val="5"/>
                <c:pt idx="0">
                  <c:v>2500</c:v>
                </c:pt>
                <c:pt idx="1">
                  <c:v>18000</c:v>
                </c:pt>
                <c:pt idx="2">
                  <c:v>9500</c:v>
                </c:pt>
                <c:pt idx="3">
                  <c:v>7000</c:v>
                </c:pt>
                <c:pt idx="4">
                  <c:v>500</c:v>
                </c:pt>
              </c:numCache>
            </c:numRef>
          </c:val>
          <c:extLst>
            <c:ext xmlns:c16="http://schemas.microsoft.com/office/drawing/2014/chart" uri="{C3380CC4-5D6E-409C-BE32-E72D297353CC}">
              <c16:uniqueId val="{00000003-A0EF-4CE0-B84D-F6709D687F41}"/>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2473958689946361"/>
          <c:y val="0.16625681405208964"/>
          <c:w val="0.27381113773821747"/>
          <c:h val="0.6495376539471027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Chemical Costs: FY 2020 - FY 2024</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 20</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Sheet1!$A$2:$A$5</c:f>
              <c:strCache>
                <c:ptCount val="4"/>
                <c:pt idx="0">
                  <c:v>Chlorine</c:v>
                </c:pt>
                <c:pt idx="1">
                  <c:v>Soda Ash</c:v>
                </c:pt>
                <c:pt idx="2">
                  <c:v>Delpac</c:v>
                </c:pt>
                <c:pt idx="3">
                  <c:v>Coagulant           (Dia. Earth)</c:v>
                </c:pt>
              </c:strCache>
            </c:strRef>
          </c:cat>
          <c:val>
            <c:numRef>
              <c:f>Sheet1!$B$2:$B$5</c:f>
              <c:numCache>
                <c:formatCode>General</c:formatCode>
                <c:ptCount val="4"/>
                <c:pt idx="0">
                  <c:v>1403</c:v>
                </c:pt>
                <c:pt idx="1">
                  <c:v>10950</c:v>
                </c:pt>
                <c:pt idx="2">
                  <c:v>7746</c:v>
                </c:pt>
                <c:pt idx="3">
                  <c:v>2538</c:v>
                </c:pt>
              </c:numCache>
            </c:numRef>
          </c:val>
          <c:extLst>
            <c:ext xmlns:c16="http://schemas.microsoft.com/office/drawing/2014/chart" uri="{C3380CC4-5D6E-409C-BE32-E72D297353CC}">
              <c16:uniqueId val="{00000000-2620-4E71-A61F-2E4CF8768522}"/>
            </c:ext>
          </c:extLst>
        </c:ser>
        <c:ser>
          <c:idx val="1"/>
          <c:order val="1"/>
          <c:tx>
            <c:strRef>
              <c:f>Sheet1!$C$1</c:f>
              <c:strCache>
                <c:ptCount val="1"/>
                <c:pt idx="0">
                  <c:v>FY 21</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Sheet1!$A$2:$A$5</c:f>
              <c:strCache>
                <c:ptCount val="4"/>
                <c:pt idx="0">
                  <c:v>Chlorine</c:v>
                </c:pt>
                <c:pt idx="1">
                  <c:v>Soda Ash</c:v>
                </c:pt>
                <c:pt idx="2">
                  <c:v>Delpac</c:v>
                </c:pt>
                <c:pt idx="3">
                  <c:v>Coagulant           (Dia. Earth)</c:v>
                </c:pt>
              </c:strCache>
            </c:strRef>
          </c:cat>
          <c:val>
            <c:numRef>
              <c:f>Sheet1!$C$2:$C$5</c:f>
              <c:numCache>
                <c:formatCode>General</c:formatCode>
                <c:ptCount val="4"/>
                <c:pt idx="0">
                  <c:v>1380</c:v>
                </c:pt>
                <c:pt idx="1">
                  <c:v>11835</c:v>
                </c:pt>
                <c:pt idx="2">
                  <c:v>7568</c:v>
                </c:pt>
                <c:pt idx="3">
                  <c:v>2545</c:v>
                </c:pt>
              </c:numCache>
            </c:numRef>
          </c:val>
          <c:extLst>
            <c:ext xmlns:c16="http://schemas.microsoft.com/office/drawing/2014/chart" uri="{C3380CC4-5D6E-409C-BE32-E72D297353CC}">
              <c16:uniqueId val="{00000000-25BE-4C1D-AB26-B01FD8A55314}"/>
            </c:ext>
          </c:extLst>
        </c:ser>
        <c:ser>
          <c:idx val="2"/>
          <c:order val="2"/>
          <c:tx>
            <c:strRef>
              <c:f>Sheet1!$D$1</c:f>
              <c:strCache>
                <c:ptCount val="1"/>
                <c:pt idx="0">
                  <c:v>FY 22</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strRef>
              <c:f>Sheet1!$A$2:$A$5</c:f>
              <c:strCache>
                <c:ptCount val="4"/>
                <c:pt idx="0">
                  <c:v>Chlorine</c:v>
                </c:pt>
                <c:pt idx="1">
                  <c:v>Soda Ash</c:v>
                </c:pt>
                <c:pt idx="2">
                  <c:v>Delpac</c:v>
                </c:pt>
                <c:pt idx="3">
                  <c:v>Coagulant           (Dia. Earth)</c:v>
                </c:pt>
              </c:strCache>
            </c:strRef>
          </c:cat>
          <c:val>
            <c:numRef>
              <c:f>Sheet1!$D$2:$D$5</c:f>
              <c:numCache>
                <c:formatCode>General</c:formatCode>
                <c:ptCount val="4"/>
                <c:pt idx="0">
                  <c:v>1698</c:v>
                </c:pt>
                <c:pt idx="1">
                  <c:v>13875</c:v>
                </c:pt>
                <c:pt idx="2">
                  <c:v>6698</c:v>
                </c:pt>
                <c:pt idx="3">
                  <c:v>5155</c:v>
                </c:pt>
              </c:numCache>
            </c:numRef>
          </c:val>
          <c:extLst>
            <c:ext xmlns:c16="http://schemas.microsoft.com/office/drawing/2014/chart" uri="{C3380CC4-5D6E-409C-BE32-E72D297353CC}">
              <c16:uniqueId val="{00000001-25BE-4C1D-AB26-B01FD8A55314}"/>
            </c:ext>
          </c:extLst>
        </c:ser>
        <c:ser>
          <c:idx val="3"/>
          <c:order val="3"/>
          <c:tx>
            <c:strRef>
              <c:f>Sheet1!$E$1</c:f>
              <c:strCache>
                <c:ptCount val="1"/>
                <c:pt idx="0">
                  <c:v>FY23</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cat>
            <c:strRef>
              <c:f>Sheet1!$A$2:$A$5</c:f>
              <c:strCache>
                <c:ptCount val="4"/>
                <c:pt idx="0">
                  <c:v>Chlorine</c:v>
                </c:pt>
                <c:pt idx="1">
                  <c:v>Soda Ash</c:v>
                </c:pt>
                <c:pt idx="2">
                  <c:v>Delpac</c:v>
                </c:pt>
                <c:pt idx="3">
                  <c:v>Coagulant           (Dia. Earth)</c:v>
                </c:pt>
              </c:strCache>
            </c:strRef>
          </c:cat>
          <c:val>
            <c:numRef>
              <c:f>Sheet1!$E$2:$E$5</c:f>
              <c:numCache>
                <c:formatCode>General</c:formatCode>
                <c:ptCount val="4"/>
                <c:pt idx="0">
                  <c:v>2500</c:v>
                </c:pt>
                <c:pt idx="1">
                  <c:v>17500</c:v>
                </c:pt>
                <c:pt idx="2">
                  <c:v>7450</c:v>
                </c:pt>
                <c:pt idx="3">
                  <c:v>7000</c:v>
                </c:pt>
              </c:numCache>
            </c:numRef>
          </c:val>
          <c:extLst>
            <c:ext xmlns:c16="http://schemas.microsoft.com/office/drawing/2014/chart" uri="{C3380CC4-5D6E-409C-BE32-E72D297353CC}">
              <c16:uniqueId val="{00000000-43E8-4557-9B32-11DE4D054770}"/>
            </c:ext>
          </c:extLst>
        </c:ser>
        <c:ser>
          <c:idx val="4"/>
          <c:order val="4"/>
          <c:tx>
            <c:strRef>
              <c:f>Sheet1!$F$1</c:f>
              <c:strCache>
                <c:ptCount val="1"/>
                <c:pt idx="0">
                  <c:v>FY24</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cat>
            <c:strRef>
              <c:f>Sheet1!$A$2:$A$5</c:f>
              <c:strCache>
                <c:ptCount val="4"/>
                <c:pt idx="0">
                  <c:v>Chlorine</c:v>
                </c:pt>
                <c:pt idx="1">
                  <c:v>Soda Ash</c:v>
                </c:pt>
                <c:pt idx="2">
                  <c:v>Delpac</c:v>
                </c:pt>
                <c:pt idx="3">
                  <c:v>Coagulant           (Dia. Earth)</c:v>
                </c:pt>
              </c:strCache>
            </c:strRef>
          </c:cat>
          <c:val>
            <c:numRef>
              <c:f>Sheet1!$F$2:$F$5</c:f>
              <c:numCache>
                <c:formatCode>General</c:formatCode>
                <c:ptCount val="4"/>
                <c:pt idx="0">
                  <c:v>2500</c:v>
                </c:pt>
                <c:pt idx="1">
                  <c:v>18000</c:v>
                </c:pt>
                <c:pt idx="2">
                  <c:v>9500</c:v>
                </c:pt>
                <c:pt idx="3">
                  <c:v>7000</c:v>
                </c:pt>
              </c:numCache>
            </c:numRef>
          </c:val>
          <c:extLst>
            <c:ext xmlns:c16="http://schemas.microsoft.com/office/drawing/2014/chart" uri="{C3380CC4-5D6E-409C-BE32-E72D297353CC}">
              <c16:uniqueId val="{00000000-37CA-4D90-9056-C8AABFB5EE32}"/>
            </c:ext>
          </c:extLst>
        </c:ser>
        <c:dLbls>
          <c:showLegendKey val="0"/>
          <c:showVal val="0"/>
          <c:showCatName val="0"/>
          <c:showSerName val="0"/>
          <c:showPercent val="0"/>
          <c:showBubbleSize val="0"/>
        </c:dLbls>
        <c:gapWidth val="65"/>
        <c:shape val="box"/>
        <c:axId val="122715520"/>
        <c:axId val="122725504"/>
        <c:axId val="0"/>
      </c:bar3DChart>
      <c:catAx>
        <c:axId val="1227155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ln>
                  <a:solidFill>
                    <a:schemeClr val="tx1"/>
                  </a:solidFill>
                </a:ln>
                <a:solidFill>
                  <a:schemeClr val="dk1">
                    <a:lumMod val="75000"/>
                    <a:lumOff val="25000"/>
                  </a:schemeClr>
                </a:solidFill>
                <a:latin typeface="+mn-lt"/>
                <a:ea typeface="+mn-ea"/>
                <a:cs typeface="+mn-cs"/>
              </a:defRPr>
            </a:pPr>
            <a:endParaRPr lang="en-US"/>
          </a:p>
        </c:txPr>
        <c:crossAx val="122725504"/>
        <c:crosses val="autoZero"/>
        <c:auto val="1"/>
        <c:lblAlgn val="ctr"/>
        <c:lblOffset val="100"/>
        <c:noMultiLvlLbl val="0"/>
      </c:catAx>
      <c:valAx>
        <c:axId val="122725504"/>
        <c:scaling>
          <c:orientation val="minMax"/>
        </c:scaling>
        <c:delete val="0"/>
        <c:axPos val="l"/>
        <c:majorGridlines>
          <c:spPr>
            <a:ln w="9525" cap="flat" cmpd="sng" algn="ctr">
              <a:solidFill>
                <a:schemeClr val="dk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dk1">
                    <a:lumMod val="75000"/>
                    <a:lumOff val="25000"/>
                  </a:schemeClr>
                </a:solidFill>
                <a:latin typeface="+mn-lt"/>
                <a:ea typeface="+mn-ea"/>
                <a:cs typeface="+mn-cs"/>
              </a:defRPr>
            </a:pPr>
            <a:endParaRPr lang="en-US"/>
          </a:p>
        </c:txPr>
        <c:crossAx val="122715520"/>
        <c:crosses val="autoZero"/>
        <c:crossBetween val="between"/>
      </c:valAx>
      <c:spPr>
        <a:noFill/>
        <a:ln>
          <a:noFill/>
        </a:ln>
        <a:effectLst/>
      </c:spPr>
    </c:plotArea>
    <c:legend>
      <c:legendPos val="b"/>
      <c:layout>
        <c:manualLayout>
          <c:xMode val="edge"/>
          <c:yMode val="edge"/>
          <c:x val="0.33468595229944081"/>
          <c:y val="0.91559273840769906"/>
          <c:w val="0.36975853018372701"/>
          <c:h val="7.0518372703412074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ln>
                <a:solidFill>
                  <a:schemeClr val="tx1"/>
                </a:solidFill>
              </a:ln>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182921213795642E-2"/>
          <c:y val="0.14010083597810169"/>
          <c:w val="0.62525345878375371"/>
          <c:h val="0.82408431363239609"/>
        </c:manualLayout>
      </c:layout>
      <c:pie3DChart>
        <c:varyColors val="1"/>
        <c:ser>
          <c:idx val="0"/>
          <c:order val="0"/>
          <c:tx>
            <c:strRef>
              <c:f>Sheet1!$B$1</c:f>
              <c:strCache>
                <c:ptCount val="1"/>
                <c:pt idx="0">
                  <c:v>Repairs &amp; Maintenance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8327-4FAF-954F-FE9BAB52683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C0AF-4201-8E15-02EDC0FAA9F7}"/>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708-4DA1-AEEB-DADFA07956A4}"/>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0AF-4201-8E15-02EDC0FAA9F7}"/>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5BE8-4D25-A638-56571148FBB3}"/>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8327-4FAF-954F-FE9BAB52683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8327-4FAF-954F-FE9BAB52683F}"/>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8327-4FAF-954F-FE9BAB52683F}"/>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C0AF-4201-8E15-02EDC0FAA9F7}"/>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0AF-4201-8E15-02EDC0FAA9F7}"/>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Sheet1!$A$2:$A$10</c:f>
              <c:strCache>
                <c:ptCount val="9"/>
                <c:pt idx="0">
                  <c:v>Mountain Rental Properties</c:v>
                </c:pt>
                <c:pt idx="1">
                  <c:v>Equipment</c:v>
                </c:pt>
                <c:pt idx="2">
                  <c:v>Distribution/Collection Lines</c:v>
                </c:pt>
                <c:pt idx="3">
                  <c:v>WTP &amp; Equipment Therein</c:v>
                </c:pt>
                <c:pt idx="4">
                  <c:v>Storage Tanks</c:v>
                </c:pt>
                <c:pt idx="5">
                  <c:v>Wells</c:v>
                </c:pt>
                <c:pt idx="6">
                  <c:v>Lab</c:v>
                </c:pt>
                <c:pt idx="7">
                  <c:v>Contigency</c:v>
                </c:pt>
                <c:pt idx="8">
                  <c:v>General</c:v>
                </c:pt>
              </c:strCache>
            </c:strRef>
          </c:cat>
          <c:val>
            <c:numRef>
              <c:f>Sheet1!$B$2:$B$10</c:f>
              <c:numCache>
                <c:formatCode>_("$"* #,##0_);_("$"* \(#,##0\);_("$"* "-"??_);_(@_)</c:formatCode>
                <c:ptCount val="9"/>
                <c:pt idx="0">
                  <c:v>1000</c:v>
                </c:pt>
                <c:pt idx="1">
                  <c:v>500</c:v>
                </c:pt>
                <c:pt idx="2">
                  <c:v>12500</c:v>
                </c:pt>
                <c:pt idx="3">
                  <c:v>19000</c:v>
                </c:pt>
                <c:pt idx="4">
                  <c:v>17500</c:v>
                </c:pt>
                <c:pt idx="5">
                  <c:v>5000</c:v>
                </c:pt>
                <c:pt idx="6">
                  <c:v>500</c:v>
                </c:pt>
                <c:pt idx="7">
                  <c:v>750</c:v>
                </c:pt>
                <c:pt idx="8">
                  <c:v>750</c:v>
                </c:pt>
              </c:numCache>
            </c:numRef>
          </c:val>
          <c:extLst>
            <c:ext xmlns:c16="http://schemas.microsoft.com/office/drawing/2014/chart" uri="{C3380CC4-5D6E-409C-BE32-E72D297353CC}">
              <c16:uniqueId val="{00000004-C0AF-4201-8E15-02EDC0FAA9F7}"/>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7712210430217967"/>
          <c:y val="0.21918330527261501"/>
          <c:w val="0.30592867739358665"/>
          <c:h val="0.6567172246549626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1.284</c:v>
                </c:pt>
                <c:pt idx="1">
                  <c:v>1.0049999999999999</c:v>
                </c:pt>
                <c:pt idx="2">
                  <c:v>0.872</c:v>
                </c:pt>
                <c:pt idx="3">
                  <c:v>1.028</c:v>
                </c:pt>
                <c:pt idx="4">
                  <c:v>0.88200000000000001</c:v>
                </c:pt>
                <c:pt idx="5">
                  <c:v>0.69299999999999995</c:v>
                </c:pt>
                <c:pt idx="6">
                  <c:v>0.88600000000000001</c:v>
                </c:pt>
                <c:pt idx="7">
                  <c:v>0.86</c:v>
                </c:pt>
              </c:numCache>
            </c:numRef>
          </c:val>
          <c:smooth val="0"/>
          <c:extLst>
            <c:ext xmlns:c16="http://schemas.microsoft.com/office/drawing/2014/chart" uri="{C3380CC4-5D6E-409C-BE32-E72D297353CC}">
              <c16:uniqueId val="{00000000-F57F-4FEC-969A-8075ECB0E9B9}"/>
            </c:ext>
          </c:extLst>
        </c:ser>
        <c:ser>
          <c:idx val="1"/>
          <c:order val="1"/>
          <c:tx>
            <c:strRef>
              <c:f>Sheet1!$C$1</c:f>
              <c:strCache>
                <c:ptCount val="1"/>
                <c:pt idx="0">
                  <c:v>Column2</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numCache>
            </c:numRef>
          </c:val>
          <c:smooth val="0"/>
          <c:extLst>
            <c:ext xmlns:c16="http://schemas.microsoft.com/office/drawing/2014/chart" uri="{C3380CC4-5D6E-409C-BE32-E72D297353CC}">
              <c16:uniqueId val="{00000001-F57F-4FEC-969A-8075ECB0E9B9}"/>
            </c:ext>
          </c:extLst>
        </c:ser>
        <c:ser>
          <c:idx val="2"/>
          <c:order val="2"/>
          <c:tx>
            <c:strRef>
              <c:f>Sheet1!$D$1</c:f>
              <c:strCache>
                <c:ptCount val="1"/>
                <c:pt idx="0">
                  <c:v>Column1</c:v>
                </c:pt>
              </c:strCache>
            </c:strRef>
          </c:tx>
          <c:spPr>
            <a:ln w="22225" cap="rnd" cmpd="sng" algn="ctr">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Sheet1!$D$2:$D$9</c:f>
              <c:numCache>
                <c:formatCode>General</c:formatCode>
                <c:ptCount val="8"/>
              </c:numCache>
            </c:numRef>
          </c:val>
          <c:smooth val="0"/>
          <c:extLst>
            <c:ext xmlns:c16="http://schemas.microsoft.com/office/drawing/2014/chart" uri="{C3380CC4-5D6E-409C-BE32-E72D297353CC}">
              <c16:uniqueId val="{00000002-F57F-4FEC-969A-8075ECB0E9B9}"/>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5853312"/>
        <c:axId val="945854272"/>
      </c:lineChart>
      <c:catAx>
        <c:axId val="94585331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945854272"/>
        <c:crosses val="autoZero"/>
        <c:auto val="1"/>
        <c:lblAlgn val="ctr"/>
        <c:lblOffset val="100"/>
        <c:noMultiLvlLbl val="0"/>
      </c:catAx>
      <c:valAx>
        <c:axId val="9458542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94585331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7412626053321"/>
          <c:y val="1.7831562247669065E-2"/>
          <c:w val="0.8285079938692983"/>
          <c:h val="0.87107084515642808"/>
        </c:manualLayout>
      </c:layout>
      <c:lineChart>
        <c:grouping val="standard"/>
        <c:varyColors val="0"/>
        <c:ser>
          <c:idx val="0"/>
          <c:order val="0"/>
          <c:tx>
            <c:strRef>
              <c:f>Sheet1!$B$1</c:f>
              <c:strCache>
                <c:ptCount val="1"/>
                <c:pt idx="0">
                  <c:v>Amount</c:v>
                </c:pt>
              </c:strCache>
            </c:strRef>
          </c:tx>
          <c:spPr>
            <a:ln w="22225" cap="rnd" cmpd="sng" algn="ctr">
              <a:solidFill>
                <a:schemeClr val="accent1"/>
              </a:solidFill>
              <a:round/>
            </a:ln>
            <a:effectLst/>
          </c:spPr>
          <c:marker>
            <c:symbol val="none"/>
          </c:marker>
          <c:cat>
            <c:strRef>
              <c:f>Sheet1!$A$2:$A$13</c:f>
              <c:strCache>
                <c:ptCount val="12"/>
                <c:pt idx="0">
                  <c:v>FY 13</c:v>
                </c:pt>
                <c:pt idx="1">
                  <c:v>FY 14</c:v>
                </c:pt>
                <c:pt idx="2">
                  <c:v>FY 15</c:v>
                </c:pt>
                <c:pt idx="3">
                  <c:v>FY 16</c:v>
                </c:pt>
                <c:pt idx="4">
                  <c:v>FY 17</c:v>
                </c:pt>
                <c:pt idx="5">
                  <c:v>FY 18</c:v>
                </c:pt>
                <c:pt idx="6">
                  <c:v>FY 19</c:v>
                </c:pt>
                <c:pt idx="7">
                  <c:v>FY 20</c:v>
                </c:pt>
                <c:pt idx="8">
                  <c:v>FY 21</c:v>
                </c:pt>
                <c:pt idx="9">
                  <c:v>FY 22</c:v>
                </c:pt>
                <c:pt idx="10">
                  <c:v>FY 23</c:v>
                </c:pt>
                <c:pt idx="11">
                  <c:v>FY 24</c:v>
                </c:pt>
              </c:strCache>
            </c:strRef>
          </c:cat>
          <c:val>
            <c:numRef>
              <c:f>Sheet1!$B$2:$B$13</c:f>
              <c:numCache>
                <c:formatCode>_("$"* #,##0_);_("$"* \(#,##0\);_("$"* "-"??_);_(@_)</c:formatCode>
                <c:ptCount val="12"/>
                <c:pt idx="0">
                  <c:v>1652707.5699999998</c:v>
                </c:pt>
                <c:pt idx="1">
                  <c:v>1735531.9500000002</c:v>
                </c:pt>
                <c:pt idx="2">
                  <c:v>1678981.85</c:v>
                </c:pt>
                <c:pt idx="3">
                  <c:v>1777375.79</c:v>
                </c:pt>
                <c:pt idx="4">
                  <c:v>1737388</c:v>
                </c:pt>
                <c:pt idx="5">
                  <c:v>1743959</c:v>
                </c:pt>
                <c:pt idx="6">
                  <c:v>1960586</c:v>
                </c:pt>
                <c:pt idx="7">
                  <c:v>2170757</c:v>
                </c:pt>
                <c:pt idx="8">
                  <c:v>2103186</c:v>
                </c:pt>
                <c:pt idx="9">
                  <c:v>2110789</c:v>
                </c:pt>
                <c:pt idx="10">
                  <c:v>2053217</c:v>
                </c:pt>
                <c:pt idx="11">
                  <c:v>2181496</c:v>
                </c:pt>
              </c:numCache>
            </c:numRef>
          </c:val>
          <c:smooth val="0"/>
          <c:extLst>
            <c:ext xmlns:c16="http://schemas.microsoft.com/office/drawing/2014/chart" uri="{C3380CC4-5D6E-409C-BE32-E72D297353CC}">
              <c16:uniqueId val="{00000000-EAE0-4C39-836D-456AC336A46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0994048"/>
        <c:axId val="121012224"/>
      </c:lineChart>
      <c:catAx>
        <c:axId val="120994048"/>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1012224"/>
        <c:crosses val="autoZero"/>
        <c:auto val="1"/>
        <c:lblAlgn val="ctr"/>
        <c:lblOffset val="100"/>
        <c:noMultiLvlLbl val="0"/>
      </c:catAx>
      <c:valAx>
        <c:axId val="121012224"/>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0994048"/>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ln>
            <a:solidFill>
              <a:schemeClr val="tx1"/>
            </a:solidFill>
          </a:ln>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Budget</c:v>
                </c:pt>
              </c:strCache>
            </c:strRef>
          </c:tx>
          <c:spPr>
            <a:ln w="22225" cap="rnd" cmpd="sng" algn="ctr">
              <a:solidFill>
                <a:schemeClr val="accent1"/>
              </a:solidFill>
              <a:round/>
            </a:ln>
            <a:effectLst/>
          </c:spPr>
          <c:marker>
            <c:symbol val="none"/>
          </c:marker>
          <c:cat>
            <c:strRef>
              <c:f>Sheet1!$A$2:$A$13</c:f>
              <c:strCache>
                <c:ptCount val="11"/>
                <c:pt idx="0">
                  <c:v>FY14</c:v>
                </c:pt>
                <c:pt idx="1">
                  <c:v>FY15</c:v>
                </c:pt>
                <c:pt idx="2">
                  <c:v>FY16</c:v>
                </c:pt>
                <c:pt idx="3">
                  <c:v>FY17</c:v>
                </c:pt>
                <c:pt idx="4">
                  <c:v>FY18</c:v>
                </c:pt>
                <c:pt idx="5">
                  <c:v>FY19</c:v>
                </c:pt>
                <c:pt idx="6">
                  <c:v>FY20</c:v>
                </c:pt>
                <c:pt idx="7">
                  <c:v>FY21</c:v>
                </c:pt>
                <c:pt idx="8">
                  <c:v>FY22</c:v>
                </c:pt>
                <c:pt idx="9">
                  <c:v>FY23</c:v>
                </c:pt>
                <c:pt idx="10">
                  <c:v>FY24</c:v>
                </c:pt>
              </c:strCache>
            </c:strRef>
          </c:cat>
          <c:val>
            <c:numRef>
              <c:f>Sheet1!$B$2:$B$13</c:f>
              <c:numCache>
                <c:formatCode>_("$"* #,##0_);_("$"* \(#,##0\);_("$"* "-"??_);_(@_)</c:formatCode>
                <c:ptCount val="12"/>
                <c:pt idx="0">
                  <c:v>7591937</c:v>
                </c:pt>
                <c:pt idx="1">
                  <c:v>4636020</c:v>
                </c:pt>
                <c:pt idx="2">
                  <c:v>1262500</c:v>
                </c:pt>
                <c:pt idx="3">
                  <c:v>996510</c:v>
                </c:pt>
                <c:pt idx="4">
                  <c:v>1117500</c:v>
                </c:pt>
                <c:pt idx="5">
                  <c:v>1019962</c:v>
                </c:pt>
                <c:pt idx="6">
                  <c:v>1020495</c:v>
                </c:pt>
                <c:pt idx="7">
                  <c:v>1160747</c:v>
                </c:pt>
                <c:pt idx="8">
                  <c:v>1305409</c:v>
                </c:pt>
                <c:pt idx="9">
                  <c:v>1056900</c:v>
                </c:pt>
                <c:pt idx="10">
                  <c:v>1061650</c:v>
                </c:pt>
              </c:numCache>
            </c:numRef>
          </c:val>
          <c:smooth val="0"/>
          <c:extLst>
            <c:ext xmlns:c16="http://schemas.microsoft.com/office/drawing/2014/chart" uri="{C3380CC4-5D6E-409C-BE32-E72D297353CC}">
              <c16:uniqueId val="{00000000-3414-4E66-A23F-58723C74F90D}"/>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2998144"/>
        <c:axId val="123008128"/>
      </c:lineChart>
      <c:catAx>
        <c:axId val="122998144"/>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w="9525">
                  <a:solidFill>
                    <a:schemeClr val="tx1"/>
                  </a:solidFill>
                </a:ln>
                <a:solidFill>
                  <a:schemeClr val="dk1">
                    <a:lumMod val="65000"/>
                    <a:lumOff val="35000"/>
                  </a:schemeClr>
                </a:solidFill>
                <a:latin typeface="+mn-lt"/>
                <a:ea typeface="+mn-ea"/>
                <a:cs typeface="+mn-cs"/>
              </a:defRPr>
            </a:pPr>
            <a:endParaRPr lang="en-US"/>
          </a:p>
        </c:txPr>
        <c:crossAx val="123008128"/>
        <c:crosses val="autoZero"/>
        <c:auto val="1"/>
        <c:lblAlgn val="ctr"/>
        <c:lblOffset val="100"/>
        <c:noMultiLvlLbl val="0"/>
      </c:catAx>
      <c:valAx>
        <c:axId val="123008128"/>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w="9525">
                  <a:solidFill>
                    <a:schemeClr val="tx1"/>
                  </a:solidFill>
                </a:ln>
                <a:solidFill>
                  <a:schemeClr val="dk1">
                    <a:lumMod val="65000"/>
                    <a:lumOff val="35000"/>
                  </a:schemeClr>
                </a:solidFill>
                <a:latin typeface="+mn-lt"/>
                <a:ea typeface="+mn-ea"/>
                <a:cs typeface="+mn-cs"/>
              </a:defRPr>
            </a:pPr>
            <a:endParaRPr lang="en-US"/>
          </a:p>
        </c:txPr>
        <c:crossAx val="12299814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ln w="9525">
            <a:solidFill>
              <a:schemeClr val="tx1"/>
            </a:solidFill>
          </a:ln>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lineChart>
        <c:grouping val="standard"/>
        <c:varyColors val="0"/>
        <c:ser>
          <c:idx val="0"/>
          <c:order val="0"/>
          <c:tx>
            <c:strRef>
              <c:f>Sheet1!$B$1</c:f>
              <c:strCache>
                <c:ptCount val="1"/>
                <c:pt idx="0">
                  <c:v>Budget</c:v>
                </c:pt>
              </c:strCache>
            </c:strRef>
          </c:tx>
          <c:spPr>
            <a:ln w="22225" cap="rnd" cmpd="sng" algn="ctr">
              <a:solidFill>
                <a:schemeClr val="accent2"/>
              </a:solidFill>
              <a:round/>
            </a:ln>
            <a:effectLst/>
          </c:spPr>
          <c:marker>
            <c:symbol val="none"/>
          </c:marker>
          <c:cat>
            <c:strRef>
              <c:f>Sheet1!$A$2:$A$12</c:f>
              <c:strCache>
                <c:ptCount val="11"/>
                <c:pt idx="0">
                  <c:v>FY14</c:v>
                </c:pt>
                <c:pt idx="1">
                  <c:v>FY15</c:v>
                </c:pt>
                <c:pt idx="2">
                  <c:v>FY16</c:v>
                </c:pt>
                <c:pt idx="3">
                  <c:v>FY17</c:v>
                </c:pt>
                <c:pt idx="4">
                  <c:v>FY18</c:v>
                </c:pt>
                <c:pt idx="5">
                  <c:v>FY19</c:v>
                </c:pt>
                <c:pt idx="6">
                  <c:v>FY20</c:v>
                </c:pt>
                <c:pt idx="7">
                  <c:v>FY21</c:v>
                </c:pt>
                <c:pt idx="8">
                  <c:v>FY22</c:v>
                </c:pt>
                <c:pt idx="9">
                  <c:v>FY23</c:v>
                </c:pt>
                <c:pt idx="10">
                  <c:v>FY24</c:v>
                </c:pt>
              </c:strCache>
            </c:strRef>
          </c:cat>
          <c:val>
            <c:numRef>
              <c:f>Sheet1!$B$2:$B$12</c:f>
              <c:numCache>
                <c:formatCode>_("$"* #,##0_);_("$"* \(#,##0\);_("$"* "-"??_);_(@_)</c:formatCode>
                <c:ptCount val="11"/>
                <c:pt idx="0">
                  <c:v>699939</c:v>
                </c:pt>
                <c:pt idx="1">
                  <c:v>700783</c:v>
                </c:pt>
                <c:pt idx="2">
                  <c:v>1200992</c:v>
                </c:pt>
                <c:pt idx="3">
                  <c:v>1365458</c:v>
                </c:pt>
                <c:pt idx="4">
                  <c:v>1297718</c:v>
                </c:pt>
                <c:pt idx="5">
                  <c:v>1336103</c:v>
                </c:pt>
                <c:pt idx="6">
                  <c:v>1338550</c:v>
                </c:pt>
                <c:pt idx="7">
                  <c:v>1336597</c:v>
                </c:pt>
                <c:pt idx="8">
                  <c:v>1426344</c:v>
                </c:pt>
                <c:pt idx="9">
                  <c:v>953523</c:v>
                </c:pt>
                <c:pt idx="10">
                  <c:v>1018155</c:v>
                </c:pt>
              </c:numCache>
            </c:numRef>
          </c:val>
          <c:smooth val="0"/>
          <c:extLst>
            <c:ext xmlns:c16="http://schemas.microsoft.com/office/drawing/2014/chart" uri="{C3380CC4-5D6E-409C-BE32-E72D297353CC}">
              <c16:uniqueId val="{00000000-775A-4DB9-B507-D71475AC8EE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101952"/>
        <c:axId val="123103488"/>
      </c:lineChart>
      <c:catAx>
        <c:axId val="1231019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3103488"/>
        <c:crosses val="autoZero"/>
        <c:auto val="1"/>
        <c:lblAlgn val="ctr"/>
        <c:lblOffset val="100"/>
        <c:noMultiLvlLbl val="0"/>
      </c:catAx>
      <c:valAx>
        <c:axId val="123103488"/>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3101952"/>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8782443861184"/>
          <c:y val="5.0473457250976204E-2"/>
          <c:w val="0.81635595897734992"/>
          <c:h val="0.84317326500459688"/>
        </c:manualLayout>
      </c:layout>
      <c:lineChart>
        <c:grouping val="standard"/>
        <c:varyColors val="0"/>
        <c:ser>
          <c:idx val="0"/>
          <c:order val="0"/>
          <c:tx>
            <c:strRef>
              <c:f>Sheet1!$B$1</c:f>
              <c:strCache>
                <c:ptCount val="1"/>
                <c:pt idx="0">
                  <c:v>Revenue</c:v>
                </c:pt>
              </c:strCache>
            </c:strRef>
          </c:tx>
          <c:spPr>
            <a:ln w="22225" cap="rnd" cmpd="sng" algn="ctr">
              <a:solidFill>
                <a:schemeClr val="accent1"/>
              </a:solidFill>
              <a:round/>
            </a:ln>
            <a:effectLst/>
          </c:spPr>
          <c:marker>
            <c:symbol val="none"/>
          </c:marker>
          <c:cat>
            <c:strRef>
              <c:f>Sheet1!$A$2:$A$12</c:f>
              <c:strCache>
                <c:ptCount val="11"/>
                <c:pt idx="0">
                  <c:v>FY14</c:v>
                </c:pt>
                <c:pt idx="1">
                  <c:v>FY15</c:v>
                </c:pt>
                <c:pt idx="2">
                  <c:v>FY16</c:v>
                </c:pt>
                <c:pt idx="3">
                  <c:v>FY17</c:v>
                </c:pt>
                <c:pt idx="4">
                  <c:v>FY18</c:v>
                </c:pt>
                <c:pt idx="5">
                  <c:v>FY19</c:v>
                </c:pt>
                <c:pt idx="6">
                  <c:v>FY20</c:v>
                </c:pt>
                <c:pt idx="7">
                  <c:v>FY21</c:v>
                </c:pt>
                <c:pt idx="8">
                  <c:v>FY22</c:v>
                </c:pt>
                <c:pt idx="9">
                  <c:v>FY23</c:v>
                </c:pt>
                <c:pt idx="10">
                  <c:v>FY24</c:v>
                </c:pt>
              </c:strCache>
            </c:strRef>
          </c:cat>
          <c:val>
            <c:numRef>
              <c:f>Sheet1!$B$2:$B$12</c:f>
              <c:numCache>
                <c:formatCode>_("$"* #,##0_);_("$"* \(#,##0\);_("$"* "-"??_);_(@_)</c:formatCode>
                <c:ptCount val="11"/>
                <c:pt idx="0">
                  <c:v>7591937</c:v>
                </c:pt>
                <c:pt idx="1">
                  <c:v>4636021</c:v>
                </c:pt>
                <c:pt idx="2">
                  <c:v>1262500</c:v>
                </c:pt>
                <c:pt idx="3">
                  <c:v>996510</c:v>
                </c:pt>
                <c:pt idx="4">
                  <c:v>1177500</c:v>
                </c:pt>
                <c:pt idx="5">
                  <c:v>1019962</c:v>
                </c:pt>
                <c:pt idx="6">
                  <c:v>1020495</c:v>
                </c:pt>
                <c:pt idx="7">
                  <c:v>1160747</c:v>
                </c:pt>
                <c:pt idx="8">
                  <c:v>1305409</c:v>
                </c:pt>
                <c:pt idx="9">
                  <c:v>1056900</c:v>
                </c:pt>
                <c:pt idx="10">
                  <c:v>1061650</c:v>
                </c:pt>
              </c:numCache>
            </c:numRef>
          </c:val>
          <c:smooth val="0"/>
          <c:extLst>
            <c:ext xmlns:c16="http://schemas.microsoft.com/office/drawing/2014/chart" uri="{C3380CC4-5D6E-409C-BE32-E72D297353CC}">
              <c16:uniqueId val="{00000000-4D59-47C9-8E1C-1CB0025CFDFA}"/>
            </c:ext>
          </c:extLst>
        </c:ser>
        <c:ser>
          <c:idx val="1"/>
          <c:order val="1"/>
          <c:tx>
            <c:strRef>
              <c:f>Sheet1!$C$1</c:f>
              <c:strCache>
                <c:ptCount val="1"/>
                <c:pt idx="0">
                  <c:v>Expense</c:v>
                </c:pt>
              </c:strCache>
            </c:strRef>
          </c:tx>
          <c:spPr>
            <a:ln w="22225" cap="rnd" cmpd="sng" algn="ctr">
              <a:solidFill>
                <a:schemeClr val="accent2"/>
              </a:solidFill>
              <a:round/>
            </a:ln>
            <a:effectLst/>
          </c:spPr>
          <c:marker>
            <c:symbol val="none"/>
          </c:marker>
          <c:cat>
            <c:strRef>
              <c:f>Sheet1!$A$2:$A$12</c:f>
              <c:strCache>
                <c:ptCount val="11"/>
                <c:pt idx="0">
                  <c:v>FY14</c:v>
                </c:pt>
                <c:pt idx="1">
                  <c:v>FY15</c:v>
                </c:pt>
                <c:pt idx="2">
                  <c:v>FY16</c:v>
                </c:pt>
                <c:pt idx="3">
                  <c:v>FY17</c:v>
                </c:pt>
                <c:pt idx="4">
                  <c:v>FY18</c:v>
                </c:pt>
                <c:pt idx="5">
                  <c:v>FY19</c:v>
                </c:pt>
                <c:pt idx="6">
                  <c:v>FY20</c:v>
                </c:pt>
                <c:pt idx="7">
                  <c:v>FY21</c:v>
                </c:pt>
                <c:pt idx="8">
                  <c:v>FY22</c:v>
                </c:pt>
                <c:pt idx="9">
                  <c:v>FY23</c:v>
                </c:pt>
                <c:pt idx="10">
                  <c:v>FY24</c:v>
                </c:pt>
              </c:strCache>
            </c:strRef>
          </c:cat>
          <c:val>
            <c:numRef>
              <c:f>Sheet1!$C$2:$C$12</c:f>
              <c:numCache>
                <c:formatCode>_("$"* #,##0_);_("$"* \(#,##0\);_("$"* "-"??_);_(@_)</c:formatCode>
                <c:ptCount val="11"/>
                <c:pt idx="0">
                  <c:v>699939</c:v>
                </c:pt>
                <c:pt idx="1">
                  <c:v>700783</c:v>
                </c:pt>
                <c:pt idx="2">
                  <c:v>1200992</c:v>
                </c:pt>
                <c:pt idx="3">
                  <c:v>1365458</c:v>
                </c:pt>
                <c:pt idx="4">
                  <c:v>1297718</c:v>
                </c:pt>
                <c:pt idx="5">
                  <c:v>1336103</c:v>
                </c:pt>
                <c:pt idx="6">
                  <c:v>1338550</c:v>
                </c:pt>
                <c:pt idx="7">
                  <c:v>1336598</c:v>
                </c:pt>
                <c:pt idx="8">
                  <c:v>1426344</c:v>
                </c:pt>
                <c:pt idx="9">
                  <c:v>953523</c:v>
                </c:pt>
                <c:pt idx="10">
                  <c:v>1018155</c:v>
                </c:pt>
              </c:numCache>
            </c:numRef>
          </c:val>
          <c:smooth val="0"/>
          <c:extLst>
            <c:ext xmlns:c16="http://schemas.microsoft.com/office/drawing/2014/chart" uri="{C3380CC4-5D6E-409C-BE32-E72D297353CC}">
              <c16:uniqueId val="{00000001-4D59-47C9-8E1C-1CB0025CFDFA}"/>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511168"/>
        <c:axId val="123512704"/>
      </c:lineChart>
      <c:catAx>
        <c:axId val="123511168"/>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3512704"/>
        <c:crosses val="autoZero"/>
        <c:auto val="1"/>
        <c:lblAlgn val="ctr"/>
        <c:lblOffset val="100"/>
        <c:noMultiLvlLbl val="0"/>
      </c:catAx>
      <c:valAx>
        <c:axId val="123512704"/>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2351116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65085479408016356"/>
          <c:y val="9.6484711335847365E-2"/>
          <c:w val="0.29471304923223063"/>
          <c:h val="0.15711064531976698"/>
        </c:manualLayout>
      </c:layout>
      <c:overlay val="0"/>
      <c:spPr>
        <a:noFill/>
        <a:ln>
          <a:noFill/>
        </a:ln>
        <a:effectLst/>
      </c:spPr>
      <c:txPr>
        <a:bodyPr rot="0" spcFirstLastPara="1" vertOverflow="ellipsis" vert="horz" wrap="square" anchor="ctr" anchorCtr="1"/>
        <a:lstStyle/>
        <a:p>
          <a:pPr>
            <a:defRPr sz="1197" b="0" i="0" u="none" strike="noStrike" kern="1200" baseline="0">
              <a:ln>
                <a:solidFill>
                  <a:schemeClr val="accent1"/>
                </a:solidFill>
              </a:ln>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9837955038228927E-3"/>
          <c:y val="0.23147829598223299"/>
          <c:w val="0.59539792308570127"/>
          <c:h val="0.70446658590753075"/>
        </c:manualLayout>
      </c:layout>
      <c:pie3DChart>
        <c:varyColors val="1"/>
        <c:ser>
          <c:idx val="0"/>
          <c:order val="0"/>
          <c:tx>
            <c:strRef>
              <c:f>Sheet1!$B$1</c:f>
              <c:strCache>
                <c:ptCount val="1"/>
                <c:pt idx="0">
                  <c:v>Contractual</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BA93-44C6-BFD3-40D58D95B24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E752-448B-BE37-BE1139D35520}"/>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752-448B-BE37-BE1139D35520}"/>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E752-448B-BE37-BE1139D35520}"/>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BA93-44C6-BFD3-40D58D95B24F}"/>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WWTP</c:v>
                </c:pt>
                <c:pt idx="1">
                  <c:v>Pumping Station</c:v>
                </c:pt>
                <c:pt idx="2">
                  <c:v>Sludge Testing/Removal</c:v>
                </c:pt>
                <c:pt idx="3">
                  <c:v>Lab</c:v>
                </c:pt>
                <c:pt idx="4">
                  <c:v>General</c:v>
                </c:pt>
              </c:strCache>
            </c:strRef>
          </c:cat>
          <c:val>
            <c:numRef>
              <c:f>Sheet1!$B$2:$B$6</c:f>
              <c:numCache>
                <c:formatCode>_("$"* #,##0_);_("$"* \(#,##0\);_("$"* "-"??_);_(@_)</c:formatCode>
                <c:ptCount val="5"/>
                <c:pt idx="0">
                  <c:v>3000</c:v>
                </c:pt>
                <c:pt idx="1">
                  <c:v>1200</c:v>
                </c:pt>
                <c:pt idx="2">
                  <c:v>33500</c:v>
                </c:pt>
                <c:pt idx="3">
                  <c:v>40000</c:v>
                </c:pt>
                <c:pt idx="4">
                  <c:v>11810</c:v>
                </c:pt>
              </c:numCache>
            </c:numRef>
          </c:val>
          <c:extLst>
            <c:ext xmlns:c16="http://schemas.microsoft.com/office/drawing/2014/chart" uri="{C3380CC4-5D6E-409C-BE32-E72D297353CC}">
              <c16:uniqueId val="{00000005-E752-448B-BE37-BE1139D35520}"/>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3263129065388555"/>
          <c:y val="0.17651322430849989"/>
          <c:w val="0.24997740499828824"/>
          <c:h val="0.6444094488188976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6336433161372069E-2"/>
          <c:y val="0.1722779281496063"/>
          <c:w val="0.65687098379943964"/>
          <c:h val="0.71368643372703422"/>
        </c:manualLayout>
      </c:layout>
      <c:pie3DChart>
        <c:varyColors val="1"/>
        <c:ser>
          <c:idx val="0"/>
          <c:order val="0"/>
          <c:tx>
            <c:strRef>
              <c:f>Sheet1!$B$1</c:f>
              <c:strCache>
                <c:ptCount val="1"/>
                <c:pt idx="0">
                  <c:v>Operating Supplies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9E87-48E7-AA11-36A00F60663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E87-48E7-AA11-36A00F60663F}"/>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9E87-48E7-AA11-36A00F60663F}"/>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E87-48E7-AA11-36A00F60663F}"/>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9E87-48E7-AA11-36A00F60663F}"/>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394B-40F2-8B3B-7FF3068B9D45}"/>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Equipment</c:v>
                </c:pt>
                <c:pt idx="1">
                  <c:v>WWTP</c:v>
                </c:pt>
                <c:pt idx="2">
                  <c:v>Pump Station</c:v>
                </c:pt>
                <c:pt idx="3">
                  <c:v>Lab</c:v>
                </c:pt>
                <c:pt idx="4">
                  <c:v>Tools</c:v>
                </c:pt>
                <c:pt idx="5">
                  <c:v>General</c:v>
                </c:pt>
              </c:strCache>
            </c:strRef>
          </c:cat>
          <c:val>
            <c:numRef>
              <c:f>Sheet1!$B$2:$B$7</c:f>
              <c:numCache>
                <c:formatCode>_("$"* #,##0_);_("$"* \(#,##0\);_("$"* "-"??_);_(@_)</c:formatCode>
                <c:ptCount val="6"/>
                <c:pt idx="0">
                  <c:v>750</c:v>
                </c:pt>
                <c:pt idx="1">
                  <c:v>16000</c:v>
                </c:pt>
                <c:pt idx="2">
                  <c:v>750</c:v>
                </c:pt>
                <c:pt idx="3">
                  <c:v>5400</c:v>
                </c:pt>
                <c:pt idx="4">
                  <c:v>3750</c:v>
                </c:pt>
                <c:pt idx="5">
                  <c:v>1000</c:v>
                </c:pt>
              </c:numCache>
            </c:numRef>
          </c:val>
          <c:extLst>
            <c:ext xmlns:c16="http://schemas.microsoft.com/office/drawing/2014/chart" uri="{C3380CC4-5D6E-409C-BE32-E72D297353CC}">
              <c16:uniqueId val="{00000006-9E87-48E7-AA11-36A00F60663F}"/>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4875113132410176"/>
          <c:y val="0.17866715879265094"/>
          <c:w val="0.23831783419313965"/>
          <c:h val="0.6426656824146981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043478260869565E-2"/>
          <c:y val="5.5318593719775488E-2"/>
          <c:w val="0.86367511126326602"/>
          <c:h val="0.94468140628022457"/>
        </c:manualLayout>
      </c:layout>
      <c:pie3DChart>
        <c:varyColors val="1"/>
        <c:ser>
          <c:idx val="0"/>
          <c:order val="0"/>
          <c:tx>
            <c:strRef>
              <c:f>Sheet1!$B$1</c:f>
              <c:strCache>
                <c:ptCount val="1"/>
                <c:pt idx="0">
                  <c:v>Chemicals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4E19-4EA6-A141-8414977A819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EB0E-4432-93B1-4914DECA73E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B0E-4432-93B1-4914DECA73EA}"/>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EB0E-4432-93B1-4914DECA73E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B0E-4432-93B1-4914DECA73EA}"/>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C0A7-4BC2-9EF0-0BB3A4472DF8}"/>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1105-479C-B57E-7E9DD6A64706}"/>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Sheet1!$A$2:$A$8</c:f>
              <c:strCache>
                <c:ptCount val="7"/>
                <c:pt idx="0">
                  <c:v>Lagoons</c:v>
                </c:pt>
                <c:pt idx="1">
                  <c:v>Alum</c:v>
                </c:pt>
                <c:pt idx="2">
                  <c:v>Costic</c:v>
                </c:pt>
                <c:pt idx="3">
                  <c:v>Methanol</c:v>
                </c:pt>
                <c:pt idx="4">
                  <c:v>Chlorine</c:v>
                </c:pt>
                <c:pt idx="5">
                  <c:v>Polymer</c:v>
                </c:pt>
                <c:pt idx="6">
                  <c:v>General</c:v>
                </c:pt>
              </c:strCache>
            </c:strRef>
          </c:cat>
          <c:val>
            <c:numRef>
              <c:f>Sheet1!$B$2:$B$8</c:f>
              <c:numCache>
                <c:formatCode>_("$"* #,##0_);_("$"* \(#,##0\);_("$"* "-"??_);_(@_)</c:formatCode>
                <c:ptCount val="7"/>
                <c:pt idx="0">
                  <c:v>500</c:v>
                </c:pt>
                <c:pt idx="1">
                  <c:v>40000</c:v>
                </c:pt>
                <c:pt idx="2">
                  <c:v>5000</c:v>
                </c:pt>
                <c:pt idx="3">
                  <c:v>17000</c:v>
                </c:pt>
                <c:pt idx="4">
                  <c:v>500</c:v>
                </c:pt>
                <c:pt idx="5">
                  <c:v>15000</c:v>
                </c:pt>
                <c:pt idx="6">
                  <c:v>500</c:v>
                </c:pt>
              </c:numCache>
            </c:numRef>
          </c:val>
          <c:extLst>
            <c:ext xmlns:c16="http://schemas.microsoft.com/office/drawing/2014/chart" uri="{C3380CC4-5D6E-409C-BE32-E72D297353CC}">
              <c16:uniqueId val="{00000004-EB0E-4432-93B1-4914DECA73EA}"/>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80280554604587462"/>
          <c:y val="0.1971535877768068"/>
          <c:w val="0.18849880178021228"/>
          <c:h val="0.6490935951302461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472440944881889E-2"/>
          <c:y val="0.18317123211711217"/>
          <c:w val="0.59390466816647924"/>
          <c:h val="0.72449077668108408"/>
        </c:manualLayout>
      </c:layout>
      <c:pie3DChart>
        <c:varyColors val="1"/>
        <c:ser>
          <c:idx val="0"/>
          <c:order val="0"/>
          <c:tx>
            <c:strRef>
              <c:f>Sheet1!$B$1</c:f>
              <c:strCache>
                <c:ptCount val="1"/>
                <c:pt idx="0">
                  <c:v>Repairs &amp; Maintenance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D97F-445B-A455-16C93AC40C27}"/>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EDF2-4E96-AB19-DEE97206C9C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D97F-445B-A455-16C93AC40C27}"/>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97F-445B-A455-16C93AC40C27}"/>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D97F-445B-A455-16C93AC40C27}"/>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D97F-445B-A455-16C93AC40C27}"/>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D97F-445B-A455-16C93AC40C27}"/>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D97F-445B-A455-16C93AC40C27}"/>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Equipment</c:v>
                </c:pt>
                <c:pt idx="1">
                  <c:v>WWTP Equipment Therein</c:v>
                </c:pt>
                <c:pt idx="2">
                  <c:v>Creamery Road Pump Station</c:v>
                </c:pt>
                <c:pt idx="3">
                  <c:v>Lagoons</c:v>
                </c:pt>
                <c:pt idx="4">
                  <c:v>Distribution &amp; Collection Lines</c:v>
                </c:pt>
                <c:pt idx="5">
                  <c:v>Lab</c:v>
                </c:pt>
                <c:pt idx="6">
                  <c:v>Contigency</c:v>
                </c:pt>
                <c:pt idx="7">
                  <c:v>General</c:v>
                </c:pt>
              </c:strCache>
            </c:strRef>
          </c:cat>
          <c:val>
            <c:numRef>
              <c:f>Sheet1!$B$2:$B$9</c:f>
              <c:numCache>
                <c:formatCode>_("$"* #,##0_);_("$"* \(#,##0\);_("$"* "-"??_);_(@_)</c:formatCode>
                <c:ptCount val="8"/>
                <c:pt idx="0">
                  <c:v>1000</c:v>
                </c:pt>
                <c:pt idx="1">
                  <c:v>29000</c:v>
                </c:pt>
                <c:pt idx="2">
                  <c:v>10000</c:v>
                </c:pt>
                <c:pt idx="3">
                  <c:v>2500</c:v>
                </c:pt>
                <c:pt idx="4">
                  <c:v>6000</c:v>
                </c:pt>
                <c:pt idx="5">
                  <c:v>750</c:v>
                </c:pt>
                <c:pt idx="6">
                  <c:v>1000</c:v>
                </c:pt>
                <c:pt idx="7">
                  <c:v>1000</c:v>
                </c:pt>
              </c:numCache>
            </c:numRef>
          </c:val>
          <c:extLst>
            <c:ext xmlns:c16="http://schemas.microsoft.com/office/drawing/2014/chart" uri="{C3380CC4-5D6E-409C-BE32-E72D297353CC}">
              <c16:uniqueId val="{00000006-EDF2-4E96-AB19-DEE97206C9C5}"/>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8950361467974397"/>
          <c:y val="0.22334331448005618"/>
          <c:w val="0.3017244554956946"/>
          <c:h val="0.5932194743262726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tint val="97000"/>
                    <a:satMod val="100000"/>
                    <a:lumMod val="102000"/>
                  </a:schemeClr>
                </a:gs>
                <a:gs pos="50000">
                  <a:schemeClr val="accent1">
                    <a:shade val="100000"/>
                    <a:satMod val="100000"/>
                    <a:lumMod val="100000"/>
                  </a:schemeClr>
                </a:gs>
                <a:gs pos="100000">
                  <a:schemeClr val="accent1">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FY 13</c:v>
                </c:pt>
                <c:pt idx="1">
                  <c:v>FY 14</c:v>
                </c:pt>
                <c:pt idx="2">
                  <c:v>FY 15</c:v>
                </c:pt>
                <c:pt idx="3">
                  <c:v>FY 16</c:v>
                </c:pt>
                <c:pt idx="4">
                  <c:v>FY 17</c:v>
                </c:pt>
                <c:pt idx="5">
                  <c:v>FY 18</c:v>
                </c:pt>
                <c:pt idx="6">
                  <c:v>FY 19</c:v>
                </c:pt>
                <c:pt idx="7">
                  <c:v>FY 20</c:v>
                </c:pt>
                <c:pt idx="8">
                  <c:v>FY 21</c:v>
                </c:pt>
                <c:pt idx="9">
                  <c:v>FY 22</c:v>
                </c:pt>
                <c:pt idx="10">
                  <c:v>FY 23</c:v>
                </c:pt>
              </c:strCache>
            </c:strRef>
          </c:cat>
          <c:val>
            <c:numRef>
              <c:f>Sheet1!$B$2:$B$12</c:f>
              <c:numCache>
                <c:formatCode>_("$"* #,##0_);_("$"* \(#,##0\);_("$"* "-"??_);_(@_)</c:formatCode>
                <c:ptCount val="11"/>
                <c:pt idx="0">
                  <c:v>21500</c:v>
                </c:pt>
                <c:pt idx="1">
                  <c:v>21600</c:v>
                </c:pt>
                <c:pt idx="2">
                  <c:v>12700</c:v>
                </c:pt>
                <c:pt idx="3">
                  <c:v>19600</c:v>
                </c:pt>
                <c:pt idx="4">
                  <c:v>17300</c:v>
                </c:pt>
                <c:pt idx="5">
                  <c:v>14100</c:v>
                </c:pt>
                <c:pt idx="6">
                  <c:v>35000</c:v>
                </c:pt>
                <c:pt idx="7">
                  <c:v>23900</c:v>
                </c:pt>
                <c:pt idx="8">
                  <c:v>13900</c:v>
                </c:pt>
                <c:pt idx="9">
                  <c:v>27100</c:v>
                </c:pt>
                <c:pt idx="10">
                  <c:v>30478</c:v>
                </c:pt>
              </c:numCache>
            </c:numRef>
          </c:val>
          <c:extLst>
            <c:ext xmlns:c16="http://schemas.microsoft.com/office/drawing/2014/chart" uri="{C3380CC4-5D6E-409C-BE32-E72D297353CC}">
              <c16:uniqueId val="{00000000-D547-46BF-9B85-3ECD2FC525BB}"/>
            </c:ext>
          </c:extLst>
        </c:ser>
        <c:dLbls>
          <c:dLblPos val="outEnd"/>
          <c:showLegendKey val="0"/>
          <c:showVal val="1"/>
          <c:showCatName val="0"/>
          <c:showSerName val="0"/>
          <c:showPercent val="0"/>
          <c:showBubbleSize val="0"/>
        </c:dLbls>
        <c:gapWidth val="100"/>
        <c:overlap val="-24"/>
        <c:axId val="536512408"/>
        <c:axId val="534681664"/>
      </c:barChart>
      <c:catAx>
        <c:axId val="5365124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534681664"/>
        <c:crosses val="autoZero"/>
        <c:auto val="1"/>
        <c:lblAlgn val="ctr"/>
        <c:lblOffset val="100"/>
        <c:noMultiLvlLbl val="0"/>
      </c:catAx>
      <c:valAx>
        <c:axId val="53468166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536512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2915668150177"/>
          <c:y val="3.0108029974514054E-2"/>
          <c:w val="0.85549845943170144"/>
          <c:h val="0.7714730495644565"/>
        </c:manualLayout>
      </c:layout>
      <c:barChart>
        <c:barDir val="col"/>
        <c:grouping val="clustered"/>
        <c:varyColors val="0"/>
        <c:ser>
          <c:idx val="0"/>
          <c:order val="0"/>
          <c:tx>
            <c:strRef>
              <c:f>Sheet1!$B$1</c:f>
              <c:strCache>
                <c:ptCount val="1"/>
                <c:pt idx="0">
                  <c:v>FY 20</c:v>
                </c:pt>
              </c:strCache>
            </c:strRef>
          </c:tx>
          <c:spPr>
            <a:gradFill rotWithShape="1">
              <a:gsLst>
                <a:gs pos="0">
                  <a:schemeClr val="accent6">
                    <a:tint val="97000"/>
                    <a:satMod val="100000"/>
                    <a:lumMod val="102000"/>
                  </a:schemeClr>
                </a:gs>
                <a:gs pos="50000">
                  <a:schemeClr val="accent6">
                    <a:shade val="100000"/>
                    <a:satMod val="100000"/>
                    <a:lumMod val="100000"/>
                  </a:schemeClr>
                </a:gs>
                <a:gs pos="100000">
                  <a:schemeClr val="accent6">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Sheet1!$A$2:$A$7</c:f>
              <c:strCache>
                <c:ptCount val="6"/>
                <c:pt idx="0">
                  <c:v>(15) Buildings</c:v>
                </c:pt>
                <c:pt idx="1">
                  <c:v>(30) Streets</c:v>
                </c:pt>
                <c:pt idx="2">
                  <c:v>(60) Parks</c:v>
                </c:pt>
                <c:pt idx="3">
                  <c:v>(40) Water</c:v>
                </c:pt>
                <c:pt idx="4">
                  <c:v>(50) Sewer</c:v>
                </c:pt>
                <c:pt idx="5">
                  <c:v>Total </c:v>
                </c:pt>
              </c:strCache>
            </c:strRef>
          </c:cat>
          <c:val>
            <c:numRef>
              <c:f>Sheet1!$B$2:$B$7</c:f>
              <c:numCache>
                <c:formatCode>_("$"* #,##0.00_);_("$"* \(#,##0.00\);_("$"* "-"??_);_(@_)</c:formatCode>
                <c:ptCount val="6"/>
                <c:pt idx="0">
                  <c:v>6500</c:v>
                </c:pt>
                <c:pt idx="1">
                  <c:v>61000</c:v>
                </c:pt>
                <c:pt idx="2">
                  <c:v>4000</c:v>
                </c:pt>
                <c:pt idx="3">
                  <c:v>17100</c:v>
                </c:pt>
                <c:pt idx="4">
                  <c:v>84000</c:v>
                </c:pt>
                <c:pt idx="5">
                  <c:v>172600</c:v>
                </c:pt>
              </c:numCache>
            </c:numRef>
          </c:val>
          <c:extLst>
            <c:ext xmlns:c16="http://schemas.microsoft.com/office/drawing/2014/chart" uri="{C3380CC4-5D6E-409C-BE32-E72D297353CC}">
              <c16:uniqueId val="{00000006-4CEA-4EA0-8F91-D91315FDA2B7}"/>
            </c:ext>
          </c:extLst>
        </c:ser>
        <c:ser>
          <c:idx val="1"/>
          <c:order val="1"/>
          <c:tx>
            <c:strRef>
              <c:f>Sheet1!$C$1</c:f>
              <c:strCache>
                <c:ptCount val="1"/>
                <c:pt idx="0">
                  <c:v>FY 21</c:v>
                </c:pt>
              </c:strCache>
            </c:strRef>
          </c:tx>
          <c:spPr>
            <a:gradFill rotWithShape="1">
              <a:gsLst>
                <a:gs pos="0">
                  <a:schemeClr val="accent5">
                    <a:tint val="97000"/>
                    <a:satMod val="100000"/>
                    <a:lumMod val="102000"/>
                  </a:schemeClr>
                </a:gs>
                <a:gs pos="50000">
                  <a:schemeClr val="accent5">
                    <a:shade val="100000"/>
                    <a:satMod val="100000"/>
                    <a:lumMod val="100000"/>
                  </a:schemeClr>
                </a:gs>
                <a:gs pos="100000">
                  <a:schemeClr val="accent5">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Sheet1!$A$2:$A$7</c:f>
              <c:strCache>
                <c:ptCount val="6"/>
                <c:pt idx="0">
                  <c:v>(15) Buildings</c:v>
                </c:pt>
                <c:pt idx="1">
                  <c:v>(30) Streets</c:v>
                </c:pt>
                <c:pt idx="2">
                  <c:v>(60) Parks</c:v>
                </c:pt>
                <c:pt idx="3">
                  <c:v>(40) Water</c:v>
                </c:pt>
                <c:pt idx="4">
                  <c:v>(50) Sewer</c:v>
                </c:pt>
                <c:pt idx="5">
                  <c:v>Total </c:v>
                </c:pt>
              </c:strCache>
            </c:strRef>
          </c:cat>
          <c:val>
            <c:numRef>
              <c:f>Sheet1!$C$2:$C$7</c:f>
              <c:numCache>
                <c:formatCode>_("$"* #,##0.00_);_("$"* \(#,##0.00\);_("$"* "-"??_);_(@_)</c:formatCode>
                <c:ptCount val="6"/>
                <c:pt idx="0">
                  <c:v>6500</c:v>
                </c:pt>
                <c:pt idx="1">
                  <c:v>61000</c:v>
                </c:pt>
                <c:pt idx="2">
                  <c:v>4300</c:v>
                </c:pt>
                <c:pt idx="3">
                  <c:v>19200</c:v>
                </c:pt>
                <c:pt idx="4">
                  <c:v>84000</c:v>
                </c:pt>
                <c:pt idx="5">
                  <c:v>175000</c:v>
                </c:pt>
              </c:numCache>
            </c:numRef>
          </c:val>
          <c:extLst>
            <c:ext xmlns:c16="http://schemas.microsoft.com/office/drawing/2014/chart" uri="{C3380CC4-5D6E-409C-BE32-E72D297353CC}">
              <c16:uniqueId val="{0000000D-4CEA-4EA0-8F91-D91315FDA2B7}"/>
            </c:ext>
          </c:extLst>
        </c:ser>
        <c:ser>
          <c:idx val="2"/>
          <c:order val="2"/>
          <c:tx>
            <c:strRef>
              <c:f>Sheet1!$D$1</c:f>
              <c:strCache>
                <c:ptCount val="1"/>
                <c:pt idx="0">
                  <c:v>FY 22</c:v>
                </c:pt>
              </c:strCache>
            </c:strRef>
          </c:tx>
          <c:spPr>
            <a:gradFill rotWithShape="1">
              <a:gsLst>
                <a:gs pos="0">
                  <a:schemeClr val="accent4">
                    <a:tint val="97000"/>
                    <a:satMod val="100000"/>
                    <a:lumMod val="102000"/>
                  </a:schemeClr>
                </a:gs>
                <a:gs pos="50000">
                  <a:schemeClr val="accent4">
                    <a:shade val="100000"/>
                    <a:satMod val="100000"/>
                    <a:lumMod val="100000"/>
                  </a:schemeClr>
                </a:gs>
                <a:gs pos="100000">
                  <a:schemeClr val="accent4">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Sheet1!$A$2:$A$7</c:f>
              <c:strCache>
                <c:ptCount val="6"/>
                <c:pt idx="0">
                  <c:v>(15) Buildings</c:v>
                </c:pt>
                <c:pt idx="1">
                  <c:v>(30) Streets</c:v>
                </c:pt>
                <c:pt idx="2">
                  <c:v>(60) Parks</c:v>
                </c:pt>
                <c:pt idx="3">
                  <c:v>(40) Water</c:v>
                </c:pt>
                <c:pt idx="4">
                  <c:v>(50) Sewer</c:v>
                </c:pt>
                <c:pt idx="5">
                  <c:v>Total </c:v>
                </c:pt>
              </c:strCache>
            </c:strRef>
          </c:cat>
          <c:val>
            <c:numRef>
              <c:f>Sheet1!$D$2:$D$7</c:f>
              <c:numCache>
                <c:formatCode>General</c:formatCode>
                <c:ptCount val="6"/>
                <c:pt idx="0">
                  <c:v>6695</c:v>
                </c:pt>
                <c:pt idx="1">
                  <c:v>62830</c:v>
                </c:pt>
                <c:pt idx="2">
                  <c:v>4430</c:v>
                </c:pt>
                <c:pt idx="3">
                  <c:v>19775</c:v>
                </c:pt>
                <c:pt idx="4">
                  <c:v>86520</c:v>
                </c:pt>
                <c:pt idx="5">
                  <c:v>180250</c:v>
                </c:pt>
              </c:numCache>
            </c:numRef>
          </c:val>
          <c:extLst>
            <c:ext xmlns:c16="http://schemas.microsoft.com/office/drawing/2014/chart" uri="{C3380CC4-5D6E-409C-BE32-E72D297353CC}">
              <c16:uniqueId val="{00000000-A5D3-4B83-9741-B3ADA21D9C24}"/>
            </c:ext>
          </c:extLst>
        </c:ser>
        <c:ser>
          <c:idx val="3"/>
          <c:order val="3"/>
          <c:tx>
            <c:strRef>
              <c:f>Sheet1!$E$1</c:f>
              <c:strCache>
                <c:ptCount val="1"/>
                <c:pt idx="0">
                  <c:v>FY 23</c:v>
                </c:pt>
              </c:strCache>
            </c:strRef>
          </c:tx>
          <c:spPr>
            <a:gradFill rotWithShape="1">
              <a:gsLst>
                <a:gs pos="0">
                  <a:schemeClr val="accent6">
                    <a:lumMod val="60000"/>
                    <a:tint val="97000"/>
                    <a:satMod val="100000"/>
                    <a:lumMod val="102000"/>
                  </a:schemeClr>
                </a:gs>
                <a:gs pos="50000">
                  <a:schemeClr val="accent6">
                    <a:lumMod val="60000"/>
                    <a:shade val="100000"/>
                    <a:satMod val="100000"/>
                    <a:lumMod val="100000"/>
                  </a:schemeClr>
                </a:gs>
                <a:gs pos="100000">
                  <a:schemeClr val="accent6">
                    <a:lumMod val="60000"/>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Sheet1!$A$2:$A$7</c:f>
              <c:strCache>
                <c:ptCount val="6"/>
                <c:pt idx="0">
                  <c:v>(15) Buildings</c:v>
                </c:pt>
                <c:pt idx="1">
                  <c:v>(30) Streets</c:v>
                </c:pt>
                <c:pt idx="2">
                  <c:v>(60) Parks</c:v>
                </c:pt>
                <c:pt idx="3">
                  <c:v>(40) Water</c:v>
                </c:pt>
                <c:pt idx="4">
                  <c:v>(50) Sewer</c:v>
                </c:pt>
                <c:pt idx="5">
                  <c:v>Total </c:v>
                </c:pt>
              </c:strCache>
            </c:strRef>
          </c:cat>
          <c:val>
            <c:numRef>
              <c:f>Sheet1!$E$2:$E$7</c:f>
              <c:numCache>
                <c:formatCode>General</c:formatCode>
                <c:ptCount val="6"/>
                <c:pt idx="0">
                  <c:v>6460</c:v>
                </c:pt>
                <c:pt idx="1">
                  <c:v>68875</c:v>
                </c:pt>
                <c:pt idx="2">
                  <c:v>3200</c:v>
                </c:pt>
                <c:pt idx="3">
                  <c:v>20175</c:v>
                </c:pt>
                <c:pt idx="4">
                  <c:v>85150</c:v>
                </c:pt>
                <c:pt idx="5">
                  <c:v>183860</c:v>
                </c:pt>
              </c:numCache>
            </c:numRef>
          </c:val>
          <c:extLst>
            <c:ext xmlns:c16="http://schemas.microsoft.com/office/drawing/2014/chart" uri="{C3380CC4-5D6E-409C-BE32-E72D297353CC}">
              <c16:uniqueId val="{00000000-2B42-4B9F-99D3-B4B352AC8B46}"/>
            </c:ext>
          </c:extLst>
        </c:ser>
        <c:ser>
          <c:idx val="4"/>
          <c:order val="4"/>
          <c:tx>
            <c:strRef>
              <c:f>Sheet1!$F$1</c:f>
              <c:strCache>
                <c:ptCount val="1"/>
                <c:pt idx="0">
                  <c:v>FY 24</c:v>
                </c:pt>
              </c:strCache>
            </c:strRef>
          </c:tx>
          <c:spPr>
            <a:gradFill rotWithShape="1">
              <a:gsLst>
                <a:gs pos="0">
                  <a:schemeClr val="accent5">
                    <a:lumMod val="60000"/>
                    <a:tint val="97000"/>
                    <a:satMod val="100000"/>
                    <a:lumMod val="102000"/>
                  </a:schemeClr>
                </a:gs>
                <a:gs pos="50000">
                  <a:schemeClr val="accent5">
                    <a:lumMod val="60000"/>
                    <a:shade val="100000"/>
                    <a:satMod val="100000"/>
                    <a:lumMod val="100000"/>
                  </a:schemeClr>
                </a:gs>
                <a:gs pos="100000">
                  <a:schemeClr val="accent5">
                    <a:lumMod val="60000"/>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Sheet1!$A$2:$A$7</c:f>
              <c:strCache>
                <c:ptCount val="6"/>
                <c:pt idx="0">
                  <c:v>(15) Buildings</c:v>
                </c:pt>
                <c:pt idx="1">
                  <c:v>(30) Streets</c:v>
                </c:pt>
                <c:pt idx="2">
                  <c:v>(60) Parks</c:v>
                </c:pt>
                <c:pt idx="3">
                  <c:v>(40) Water</c:v>
                </c:pt>
                <c:pt idx="4">
                  <c:v>(50) Sewer</c:v>
                </c:pt>
                <c:pt idx="5">
                  <c:v>Total </c:v>
                </c:pt>
              </c:strCache>
            </c:strRef>
          </c:cat>
          <c:val>
            <c:numRef>
              <c:f>Sheet1!$F$2:$F$7</c:f>
              <c:numCache>
                <c:formatCode>General</c:formatCode>
                <c:ptCount val="6"/>
                <c:pt idx="0">
                  <c:v>5300</c:v>
                </c:pt>
                <c:pt idx="1">
                  <c:v>59300</c:v>
                </c:pt>
                <c:pt idx="2">
                  <c:v>3900</c:v>
                </c:pt>
                <c:pt idx="3">
                  <c:v>19500</c:v>
                </c:pt>
                <c:pt idx="4">
                  <c:v>99500</c:v>
                </c:pt>
                <c:pt idx="5">
                  <c:v>187500</c:v>
                </c:pt>
              </c:numCache>
            </c:numRef>
          </c:val>
          <c:extLst>
            <c:ext xmlns:c16="http://schemas.microsoft.com/office/drawing/2014/chart" uri="{C3380CC4-5D6E-409C-BE32-E72D297353CC}">
              <c16:uniqueId val="{00000000-DDA0-4B90-ABA7-79B7E232C4AC}"/>
            </c:ext>
          </c:extLst>
        </c:ser>
        <c:dLbls>
          <c:showLegendKey val="0"/>
          <c:showVal val="0"/>
          <c:showCatName val="0"/>
          <c:showSerName val="0"/>
          <c:showPercent val="0"/>
          <c:showBubbleSize val="0"/>
        </c:dLbls>
        <c:gapWidth val="100"/>
        <c:overlap val="-24"/>
        <c:axId val="123685888"/>
        <c:axId val="123691776"/>
      </c:barChart>
      <c:catAx>
        <c:axId val="123685888"/>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123691776"/>
        <c:crosses val="autoZero"/>
        <c:auto val="1"/>
        <c:lblAlgn val="ctr"/>
        <c:lblOffset val="50"/>
        <c:noMultiLvlLbl val="0"/>
      </c:catAx>
      <c:valAx>
        <c:axId val="12369177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123685888"/>
        <c:crosses val="autoZero"/>
        <c:crossBetween val="between"/>
      </c:valAx>
      <c:spPr>
        <a:noFill/>
        <a:ln>
          <a:noFill/>
        </a:ln>
        <a:effectLst>
          <a:glow rad="63500">
            <a:schemeClr val="accent5">
              <a:satMod val="175000"/>
              <a:alpha val="40000"/>
            </a:schemeClr>
          </a:glow>
        </a:effectLst>
      </c:spPr>
    </c:plotArea>
    <c:legend>
      <c:legendPos val="b"/>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6527878580394845"/>
          <c:y val="3.0280345391608659E-2"/>
          <c:w val="0.58103663129065386"/>
          <c:h val="0.259574727072159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manualLayout>
          <c:layoutTarget val="inner"/>
          <c:xMode val="edge"/>
          <c:yMode val="edge"/>
          <c:x val="0.13475237324306424"/>
          <c:y val="3.9185000771962325E-2"/>
          <c:w val="0.82516189565089415"/>
          <c:h val="0.78709761463640571"/>
        </c:manualLayout>
      </c:layout>
      <c:lineChart>
        <c:grouping val="standard"/>
        <c:varyColors val="0"/>
        <c:ser>
          <c:idx val="0"/>
          <c:order val="0"/>
          <c:tx>
            <c:strRef>
              <c:f>Sheet1!$B$1</c:f>
              <c:strCache>
                <c:ptCount val="1"/>
                <c:pt idx="0">
                  <c:v>Total:</c:v>
                </c:pt>
              </c:strCache>
            </c:strRef>
          </c:tx>
          <c:marker>
            <c:symbol val="none"/>
          </c:marker>
          <c:cat>
            <c:strRef>
              <c:f>Sheet1!$A$2:$A$12</c:f>
              <c:strCache>
                <c:ptCount val="11"/>
                <c:pt idx="0">
                  <c:v>FY 12</c:v>
                </c:pt>
                <c:pt idx="1">
                  <c:v>FY 13</c:v>
                </c:pt>
                <c:pt idx="2">
                  <c:v>FY 14</c:v>
                </c:pt>
                <c:pt idx="3">
                  <c:v>FY 15</c:v>
                </c:pt>
                <c:pt idx="4">
                  <c:v>FY 16</c:v>
                </c:pt>
                <c:pt idx="5">
                  <c:v>FY 17</c:v>
                </c:pt>
                <c:pt idx="6">
                  <c:v>FY 18</c:v>
                </c:pt>
                <c:pt idx="7">
                  <c:v>FY 19</c:v>
                </c:pt>
                <c:pt idx="8">
                  <c:v>FY 20</c:v>
                </c:pt>
                <c:pt idx="9">
                  <c:v>FY 21</c:v>
                </c:pt>
                <c:pt idx="10">
                  <c:v>FY 22</c:v>
                </c:pt>
              </c:strCache>
            </c:strRef>
          </c:cat>
          <c:val>
            <c:numRef>
              <c:f>Sheet1!$B$2:$B$12</c:f>
              <c:numCache>
                <c:formatCode>_("$"* #,##0.00_);_("$"* \(#,##0.00\);_("$"* "-"??_);_(@_)</c:formatCode>
                <c:ptCount val="11"/>
                <c:pt idx="0">
                  <c:v>146800</c:v>
                </c:pt>
                <c:pt idx="1">
                  <c:v>126400</c:v>
                </c:pt>
                <c:pt idx="2">
                  <c:v>128497</c:v>
                </c:pt>
                <c:pt idx="3">
                  <c:v>136827</c:v>
                </c:pt>
                <c:pt idx="4">
                  <c:v>202133</c:v>
                </c:pt>
                <c:pt idx="5">
                  <c:v>165648</c:v>
                </c:pt>
                <c:pt idx="6">
                  <c:v>157503</c:v>
                </c:pt>
                <c:pt idx="7">
                  <c:v>180142</c:v>
                </c:pt>
                <c:pt idx="8">
                  <c:v>191709</c:v>
                </c:pt>
                <c:pt idx="9">
                  <c:v>174969</c:v>
                </c:pt>
                <c:pt idx="10">
                  <c:v>175525</c:v>
                </c:pt>
              </c:numCache>
            </c:numRef>
          </c:val>
          <c:smooth val="0"/>
          <c:extLst>
            <c:ext xmlns:c16="http://schemas.microsoft.com/office/drawing/2014/chart" uri="{C3380CC4-5D6E-409C-BE32-E72D297353CC}">
              <c16:uniqueId val="{00000000-C950-4711-A1AD-948B19CE6B7C}"/>
            </c:ext>
          </c:extLst>
        </c:ser>
        <c:dLbls>
          <c:showLegendKey val="0"/>
          <c:showVal val="0"/>
          <c:showCatName val="0"/>
          <c:showSerName val="0"/>
          <c:showPercent val="0"/>
          <c:showBubbleSize val="0"/>
        </c:dLbls>
        <c:smooth val="0"/>
        <c:axId val="133919488"/>
        <c:axId val="133932544"/>
      </c:lineChart>
      <c:catAx>
        <c:axId val="133919488"/>
        <c:scaling>
          <c:orientation val="minMax"/>
        </c:scaling>
        <c:delete val="0"/>
        <c:axPos val="b"/>
        <c:numFmt formatCode="General" sourceLinked="1"/>
        <c:majorTickMark val="out"/>
        <c:minorTickMark val="none"/>
        <c:tickLblPos val="nextTo"/>
        <c:crossAx val="133932544"/>
        <c:crosses val="autoZero"/>
        <c:auto val="1"/>
        <c:lblAlgn val="ctr"/>
        <c:lblOffset val="100"/>
        <c:noMultiLvlLbl val="0"/>
      </c:catAx>
      <c:valAx>
        <c:axId val="133932544"/>
        <c:scaling>
          <c:orientation val="minMax"/>
        </c:scaling>
        <c:delete val="0"/>
        <c:axPos val="l"/>
        <c:majorGridlines/>
        <c:numFmt formatCode="&quot;$&quot;#,##0" sourceLinked="0"/>
        <c:majorTickMark val="out"/>
        <c:minorTickMark val="none"/>
        <c:tickLblPos val="nextTo"/>
        <c:crossAx val="13391948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76268591426071"/>
          <c:y val="4.9506806806825204E-2"/>
          <c:w val="0.81023731408573929"/>
          <c:h val="0.84567463604910187"/>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tint val="97000"/>
                    <a:satMod val="100000"/>
                    <a:lumMod val="102000"/>
                  </a:schemeClr>
                </a:gs>
                <a:gs pos="50000">
                  <a:schemeClr val="accent1">
                    <a:shade val="100000"/>
                    <a:satMod val="100000"/>
                    <a:lumMod val="100000"/>
                  </a:schemeClr>
                </a:gs>
                <a:gs pos="100000">
                  <a:schemeClr val="accent1">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FY 20</c:v>
                </c:pt>
                <c:pt idx="1">
                  <c:v>FY 21</c:v>
                </c:pt>
                <c:pt idx="2">
                  <c:v>FY 22</c:v>
                </c:pt>
                <c:pt idx="3">
                  <c:v>FY 23</c:v>
                </c:pt>
                <c:pt idx="4">
                  <c:v>FY 24*</c:v>
                </c:pt>
              </c:strCache>
            </c:strRef>
          </c:cat>
          <c:val>
            <c:numRef>
              <c:f>Sheet1!$B$2:$B$7</c:f>
              <c:numCache>
                <c:formatCode>_("$"* #,##0_);_("$"* \(#,##0\);_("$"* "-"??_);_(@_)</c:formatCode>
                <c:ptCount val="6"/>
                <c:pt idx="0">
                  <c:v>2170757</c:v>
                </c:pt>
                <c:pt idx="1">
                  <c:v>2103186</c:v>
                </c:pt>
                <c:pt idx="2">
                  <c:v>2110789</c:v>
                </c:pt>
                <c:pt idx="3">
                  <c:v>2053217</c:v>
                </c:pt>
                <c:pt idx="4">
                  <c:v>2181496</c:v>
                </c:pt>
              </c:numCache>
            </c:numRef>
          </c:val>
          <c:extLst>
            <c:ext xmlns:c16="http://schemas.microsoft.com/office/drawing/2014/chart" uri="{C3380CC4-5D6E-409C-BE32-E72D297353CC}">
              <c16:uniqueId val="{00000000-E718-4194-AE29-6596DE6FA438}"/>
            </c:ext>
          </c:extLst>
        </c:ser>
        <c:dLbls>
          <c:showLegendKey val="0"/>
          <c:showVal val="0"/>
          <c:showCatName val="0"/>
          <c:showSerName val="0"/>
          <c:showPercent val="0"/>
          <c:showBubbleSize val="0"/>
        </c:dLbls>
        <c:gapWidth val="100"/>
        <c:overlap val="-24"/>
        <c:axId val="583624096"/>
        <c:axId val="583627376"/>
      </c:barChart>
      <c:catAx>
        <c:axId val="5836240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583627376"/>
        <c:crosses val="autoZero"/>
        <c:auto val="1"/>
        <c:lblAlgn val="ctr"/>
        <c:lblOffset val="100"/>
        <c:noMultiLvlLbl val="0"/>
      </c:catAx>
      <c:valAx>
        <c:axId val="58362737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583624096"/>
        <c:crosses val="autoZero"/>
        <c:crossBetween val="between"/>
      </c:valAx>
      <c:spPr>
        <a:noFill/>
        <a:ln>
          <a:noFill/>
        </a:ln>
        <a:effectLst/>
      </c:spPr>
    </c:plotArea>
    <c:plotVisOnly val="1"/>
    <c:dispBlanksAs val="gap"/>
    <c:showDLblsOverMax val="0"/>
  </c:chart>
  <c:spPr>
    <a:noFill/>
    <a:ln>
      <a:noFill/>
    </a:ln>
    <a:effectLst/>
  </c:spPr>
  <c:txPr>
    <a:bodyPr/>
    <a:lstStyle/>
    <a:p>
      <a:pPr>
        <a:defRPr>
          <a:ln>
            <a:solidFill>
              <a:schemeClr val="tx1"/>
            </a:solidFill>
          </a:ln>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3085783428447592"/>
          <c:y val="4.91461210791274E-2"/>
          <c:w val="0.84467733391124278"/>
          <c:h val="0.84729744847467836"/>
        </c:manualLayout>
      </c:layout>
      <c:barChart>
        <c:barDir val="col"/>
        <c:grouping val="clustered"/>
        <c:varyColors val="0"/>
        <c:ser>
          <c:idx val="0"/>
          <c:order val="0"/>
          <c:tx>
            <c:strRef>
              <c:f>Sheet1!$B$1</c:f>
              <c:strCache>
                <c:ptCount val="1"/>
                <c:pt idx="0">
                  <c:v>Series 1</c:v>
                </c:pt>
              </c:strCache>
            </c:strRef>
          </c:tx>
          <c:spPr>
            <a:gradFill rotWithShape="1">
              <a:gsLst>
                <a:gs pos="0">
                  <a:schemeClr val="accent5">
                    <a:tint val="97000"/>
                    <a:satMod val="100000"/>
                    <a:lumMod val="102000"/>
                  </a:schemeClr>
                </a:gs>
                <a:gs pos="50000">
                  <a:schemeClr val="accent5">
                    <a:shade val="100000"/>
                    <a:satMod val="100000"/>
                    <a:lumMod val="100000"/>
                  </a:schemeClr>
                </a:gs>
                <a:gs pos="100000">
                  <a:schemeClr val="accent5">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dLbls>
            <c:dLbl>
              <c:idx val="0"/>
              <c:layout>
                <c:manualLayout>
                  <c:x val="4.6296296296296519E-3"/>
                  <c:y val="-7.6253385191173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0A-4D35-ACAF-6855FDBDEDFE}"/>
                </c:ext>
              </c:extLst>
            </c:dLbl>
            <c:dLbl>
              <c:idx val="1"/>
              <c:layout>
                <c:manualLayout>
                  <c:x val="3.0864197530864326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0A-4D35-ACAF-6855FDBDED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FY 20</c:v>
                </c:pt>
                <c:pt idx="1">
                  <c:v>FY 21</c:v>
                </c:pt>
                <c:pt idx="2">
                  <c:v>FY 22</c:v>
                </c:pt>
                <c:pt idx="3">
                  <c:v>FY 23</c:v>
                </c:pt>
                <c:pt idx="4">
                  <c:v>FY 24</c:v>
                </c:pt>
              </c:strCache>
            </c:strRef>
          </c:cat>
          <c:val>
            <c:numRef>
              <c:f>Sheet1!$B$2:$B$6</c:f>
              <c:numCache>
                <c:formatCode>_("$"* #,##0_);_("$"* \(#,##0\);_("$"* "-"??_);_(@_)</c:formatCode>
                <c:ptCount val="5"/>
                <c:pt idx="0">
                  <c:v>31999</c:v>
                </c:pt>
                <c:pt idx="1">
                  <c:v>33218</c:v>
                </c:pt>
                <c:pt idx="2">
                  <c:v>38435</c:v>
                </c:pt>
                <c:pt idx="3">
                  <c:v>42635</c:v>
                </c:pt>
                <c:pt idx="4">
                  <c:v>49250</c:v>
                </c:pt>
              </c:numCache>
            </c:numRef>
          </c:val>
          <c:extLst>
            <c:ext xmlns:c16="http://schemas.microsoft.com/office/drawing/2014/chart" uri="{C3380CC4-5D6E-409C-BE32-E72D297353CC}">
              <c16:uniqueId val="{00000002-A10A-4D35-ACAF-6855FDBDEDFE}"/>
            </c:ext>
          </c:extLst>
        </c:ser>
        <c:dLbls>
          <c:showLegendKey val="0"/>
          <c:showVal val="1"/>
          <c:showCatName val="0"/>
          <c:showSerName val="0"/>
          <c:showPercent val="0"/>
          <c:showBubbleSize val="0"/>
        </c:dLbls>
        <c:gapWidth val="100"/>
        <c:overlap val="-24"/>
        <c:axId val="123754368"/>
        <c:axId val="123755904"/>
      </c:barChart>
      <c:catAx>
        <c:axId val="123754368"/>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123755904"/>
        <c:crosses val="autoZero"/>
        <c:auto val="1"/>
        <c:lblAlgn val="ctr"/>
        <c:lblOffset val="100"/>
        <c:noMultiLvlLbl val="0"/>
      </c:catAx>
      <c:valAx>
        <c:axId val="12375590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123754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97404491105277"/>
          <c:y val="0.11356775608528386"/>
          <c:w val="0.78705064644697187"/>
          <c:h val="0.65337701794125058"/>
        </c:manualLayout>
      </c:layout>
      <c:barChart>
        <c:barDir val="col"/>
        <c:grouping val="clustered"/>
        <c:varyColors val="0"/>
        <c:ser>
          <c:idx val="0"/>
          <c:order val="0"/>
          <c:tx>
            <c:strRef>
              <c:f>Sheet1!$B$1</c:f>
              <c:strCache>
                <c:ptCount val="1"/>
                <c:pt idx="0">
                  <c:v>Net Assets</c:v>
                </c:pt>
              </c:strCache>
            </c:strRef>
          </c:tx>
          <c:spPr>
            <a:gradFill rotWithShape="1">
              <a:gsLst>
                <a:gs pos="0">
                  <a:schemeClr val="accent1">
                    <a:tint val="97000"/>
                    <a:satMod val="100000"/>
                    <a:lumMod val="102000"/>
                  </a:schemeClr>
                </a:gs>
                <a:gs pos="50000">
                  <a:schemeClr val="accent1">
                    <a:shade val="100000"/>
                    <a:satMod val="100000"/>
                    <a:lumMod val="100000"/>
                  </a:schemeClr>
                </a:gs>
                <a:gs pos="100000">
                  <a:schemeClr val="accent1">
                    <a:shade val="80000"/>
                    <a:satMod val="100000"/>
                    <a:lumMod val="99000"/>
                  </a:schemeClr>
                </a:gs>
              </a:gsLst>
              <a:lin ang="2700000" scaled="0"/>
            </a:gradFill>
            <a:ln>
              <a:noFill/>
            </a:ln>
            <a:effectLst/>
          </c:spPr>
          <c:invertIfNegative val="0"/>
          <c:cat>
            <c:strRef>
              <c:f>Sheet1!$A$2:$A$13</c:f>
              <c:strCache>
                <c:ptCount val="11"/>
                <c:pt idx="0">
                  <c:v>FY 12</c:v>
                </c:pt>
                <c:pt idx="1">
                  <c:v>FY 13</c:v>
                </c:pt>
                <c:pt idx="2">
                  <c:v>FY 14</c:v>
                </c:pt>
                <c:pt idx="3">
                  <c:v>FY 15</c:v>
                </c:pt>
                <c:pt idx="4">
                  <c:v>FY 16</c:v>
                </c:pt>
                <c:pt idx="5">
                  <c:v>FY 17</c:v>
                </c:pt>
                <c:pt idx="6">
                  <c:v>FY 18</c:v>
                </c:pt>
                <c:pt idx="7">
                  <c:v>FY 19</c:v>
                </c:pt>
                <c:pt idx="8">
                  <c:v>FY 20</c:v>
                </c:pt>
                <c:pt idx="9">
                  <c:v>FY 21</c:v>
                </c:pt>
                <c:pt idx="10">
                  <c:v>FY 22</c:v>
                </c:pt>
              </c:strCache>
            </c:strRef>
          </c:cat>
          <c:val>
            <c:numRef>
              <c:f>Sheet1!$B$2:$B$13</c:f>
              <c:numCache>
                <c:formatCode>_("$"* #,##0.0_);_("$"* \(#,##0.0\);_("$"* "-"??_);_(@_)</c:formatCode>
                <c:ptCount val="12"/>
                <c:pt idx="0">
                  <c:v>6330000</c:v>
                </c:pt>
                <c:pt idx="1">
                  <c:v>6240000</c:v>
                </c:pt>
                <c:pt idx="2">
                  <c:v>6560000</c:v>
                </c:pt>
                <c:pt idx="3">
                  <c:v>6540000</c:v>
                </c:pt>
                <c:pt idx="4">
                  <c:v>6440000</c:v>
                </c:pt>
                <c:pt idx="5">
                  <c:v>6340000</c:v>
                </c:pt>
                <c:pt idx="6">
                  <c:v>6340000</c:v>
                </c:pt>
                <c:pt idx="7">
                  <c:v>6180000</c:v>
                </c:pt>
                <c:pt idx="8">
                  <c:v>6020000</c:v>
                </c:pt>
                <c:pt idx="9">
                  <c:v>5930000</c:v>
                </c:pt>
                <c:pt idx="10">
                  <c:v>6130000</c:v>
                </c:pt>
              </c:numCache>
            </c:numRef>
          </c:val>
          <c:extLst>
            <c:ext xmlns:c16="http://schemas.microsoft.com/office/drawing/2014/chart" uri="{C3380CC4-5D6E-409C-BE32-E72D297353CC}">
              <c16:uniqueId val="{00000000-C134-48B8-A981-742CE38D25C9}"/>
            </c:ext>
          </c:extLst>
        </c:ser>
        <c:ser>
          <c:idx val="1"/>
          <c:order val="1"/>
          <c:tx>
            <c:strRef>
              <c:f>Sheet1!$C$1</c:f>
              <c:strCache>
                <c:ptCount val="1"/>
                <c:pt idx="0">
                  <c:v>Depreciation</c:v>
                </c:pt>
              </c:strCache>
            </c:strRef>
          </c:tx>
          <c:spPr>
            <a:gradFill rotWithShape="1">
              <a:gsLst>
                <a:gs pos="0">
                  <a:schemeClr val="accent2">
                    <a:tint val="97000"/>
                    <a:satMod val="100000"/>
                    <a:lumMod val="102000"/>
                  </a:schemeClr>
                </a:gs>
                <a:gs pos="50000">
                  <a:schemeClr val="accent2">
                    <a:shade val="100000"/>
                    <a:satMod val="100000"/>
                    <a:lumMod val="100000"/>
                  </a:schemeClr>
                </a:gs>
                <a:gs pos="100000">
                  <a:schemeClr val="accent2">
                    <a:shade val="80000"/>
                    <a:satMod val="100000"/>
                    <a:lumMod val="99000"/>
                  </a:schemeClr>
                </a:gs>
              </a:gsLst>
              <a:lin ang="2700000" scaled="0"/>
            </a:gradFill>
            <a:ln>
              <a:noFill/>
            </a:ln>
            <a:effectLst/>
          </c:spPr>
          <c:invertIfNegative val="0"/>
          <c:cat>
            <c:strRef>
              <c:f>Sheet1!$A$2:$A$13</c:f>
              <c:strCache>
                <c:ptCount val="11"/>
                <c:pt idx="0">
                  <c:v>FY 12</c:v>
                </c:pt>
                <c:pt idx="1">
                  <c:v>FY 13</c:v>
                </c:pt>
                <c:pt idx="2">
                  <c:v>FY 14</c:v>
                </c:pt>
                <c:pt idx="3">
                  <c:v>FY 15</c:v>
                </c:pt>
                <c:pt idx="4">
                  <c:v>FY 16</c:v>
                </c:pt>
                <c:pt idx="5">
                  <c:v>FY 17</c:v>
                </c:pt>
                <c:pt idx="6">
                  <c:v>FY 18</c:v>
                </c:pt>
                <c:pt idx="7">
                  <c:v>FY 19</c:v>
                </c:pt>
                <c:pt idx="8">
                  <c:v>FY 20</c:v>
                </c:pt>
                <c:pt idx="9">
                  <c:v>FY 21</c:v>
                </c:pt>
                <c:pt idx="10">
                  <c:v>FY 22</c:v>
                </c:pt>
              </c:strCache>
            </c:strRef>
          </c:cat>
          <c:val>
            <c:numRef>
              <c:f>Sheet1!$C$2:$C$13</c:f>
              <c:numCache>
                <c:formatCode>_("$"* #,##0_);_("$"* \(#,##0\);_("$"* "-"??_);_(@_)</c:formatCode>
                <c:ptCount val="12"/>
                <c:pt idx="0">
                  <c:v>152478</c:v>
                </c:pt>
                <c:pt idx="1">
                  <c:v>151580</c:v>
                </c:pt>
                <c:pt idx="2">
                  <c:v>152432</c:v>
                </c:pt>
                <c:pt idx="3">
                  <c:v>153247</c:v>
                </c:pt>
                <c:pt idx="4">
                  <c:v>151772</c:v>
                </c:pt>
                <c:pt idx="5">
                  <c:v>153122</c:v>
                </c:pt>
                <c:pt idx="6">
                  <c:v>158071</c:v>
                </c:pt>
                <c:pt idx="7">
                  <c:v>161054</c:v>
                </c:pt>
                <c:pt idx="8">
                  <c:v>160905</c:v>
                </c:pt>
                <c:pt idx="9">
                  <c:v>163415</c:v>
                </c:pt>
                <c:pt idx="10">
                  <c:v>165244</c:v>
                </c:pt>
              </c:numCache>
            </c:numRef>
          </c:val>
          <c:extLst>
            <c:ext xmlns:c16="http://schemas.microsoft.com/office/drawing/2014/chart" uri="{C3380CC4-5D6E-409C-BE32-E72D297353CC}">
              <c16:uniqueId val="{00000001-C134-48B8-A981-742CE38D25C9}"/>
            </c:ext>
          </c:extLst>
        </c:ser>
        <c:dLbls>
          <c:showLegendKey val="0"/>
          <c:showVal val="0"/>
          <c:showCatName val="0"/>
          <c:showSerName val="0"/>
          <c:showPercent val="0"/>
          <c:showBubbleSize val="0"/>
        </c:dLbls>
        <c:gapWidth val="100"/>
        <c:overlap val="-24"/>
        <c:axId val="421814639"/>
        <c:axId val="421820047"/>
      </c:barChart>
      <c:catAx>
        <c:axId val="4218146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ln>
                  <a:solidFill>
                    <a:schemeClr val="tx1"/>
                  </a:solidFill>
                </a:ln>
                <a:solidFill>
                  <a:schemeClr val="tx1"/>
                </a:solidFill>
                <a:latin typeface="+mn-lt"/>
                <a:ea typeface="+mn-ea"/>
                <a:cs typeface="+mn-cs"/>
              </a:defRPr>
            </a:pPr>
            <a:endParaRPr lang="en-US"/>
          </a:p>
        </c:txPr>
        <c:crossAx val="421820047"/>
        <c:crosses val="autoZero"/>
        <c:auto val="1"/>
        <c:lblAlgn val="ctr"/>
        <c:lblOffset val="100"/>
        <c:noMultiLvlLbl val="0"/>
      </c:catAx>
      <c:valAx>
        <c:axId val="421820047"/>
        <c:scaling>
          <c:orientation val="minMax"/>
        </c:scaling>
        <c:delete val="0"/>
        <c:axPos val="l"/>
        <c:majorGridlines>
          <c:spPr>
            <a:ln w="9525" cap="flat" cmpd="sng" algn="ctr">
              <a:solidFill>
                <a:schemeClr val="tx2">
                  <a:lumMod val="15000"/>
                  <a:lumOff val="85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ln>
                  <a:solidFill>
                    <a:schemeClr val="tx1"/>
                  </a:solidFill>
                </a:ln>
                <a:solidFill>
                  <a:schemeClr val="tx1"/>
                </a:solidFill>
                <a:latin typeface="+mn-lt"/>
                <a:ea typeface="+mn-ea"/>
                <a:cs typeface="+mn-cs"/>
              </a:defRPr>
            </a:pPr>
            <a:endParaRPr lang="en-US"/>
          </a:p>
        </c:txPr>
        <c:crossAx val="42181463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97404491105277"/>
          <c:y val="0.11356775608528386"/>
          <c:w val="0.78705064644697187"/>
          <c:h val="0.65337701794125058"/>
        </c:manualLayout>
      </c:layout>
      <c:barChart>
        <c:barDir val="col"/>
        <c:grouping val="clustered"/>
        <c:varyColors val="0"/>
        <c:ser>
          <c:idx val="0"/>
          <c:order val="0"/>
          <c:tx>
            <c:strRef>
              <c:f>Sheet1!$B$1</c:f>
              <c:strCache>
                <c:ptCount val="1"/>
                <c:pt idx="0">
                  <c:v>Net Assets</c:v>
                </c:pt>
              </c:strCache>
            </c:strRef>
          </c:tx>
          <c:spPr>
            <a:solidFill>
              <a:schemeClr val="accent1"/>
            </a:solidFill>
            <a:ln>
              <a:noFill/>
            </a:ln>
            <a:effectLst/>
          </c:spPr>
          <c:invertIfNegative val="0"/>
          <c:cat>
            <c:strRef>
              <c:f>Sheet1!$A$2:$A$12</c:f>
              <c:strCache>
                <c:ptCount val="11"/>
                <c:pt idx="0">
                  <c:v>FY 12</c:v>
                </c:pt>
                <c:pt idx="1">
                  <c:v>FY 13</c:v>
                </c:pt>
                <c:pt idx="2">
                  <c:v>FY 14</c:v>
                </c:pt>
                <c:pt idx="3">
                  <c:v>FY 15</c:v>
                </c:pt>
                <c:pt idx="4">
                  <c:v>FY 16</c:v>
                </c:pt>
                <c:pt idx="5">
                  <c:v>FY 17</c:v>
                </c:pt>
                <c:pt idx="6">
                  <c:v>FY 18</c:v>
                </c:pt>
                <c:pt idx="7">
                  <c:v>FY 19</c:v>
                </c:pt>
                <c:pt idx="8">
                  <c:v>FY 20</c:v>
                </c:pt>
                <c:pt idx="9">
                  <c:v>FY 21</c:v>
                </c:pt>
                <c:pt idx="10">
                  <c:v>FY 22</c:v>
                </c:pt>
              </c:strCache>
            </c:strRef>
          </c:cat>
          <c:val>
            <c:numRef>
              <c:f>Sheet1!$B$2:$B$12</c:f>
              <c:numCache>
                <c:formatCode>_("$"* #,##0.0_);_("$"* \(#,##0.0\);_("$"* "-"??_);_(@_)</c:formatCode>
                <c:ptCount val="11"/>
                <c:pt idx="0">
                  <c:v>9785343</c:v>
                </c:pt>
                <c:pt idx="1">
                  <c:v>10868540</c:v>
                </c:pt>
                <c:pt idx="2">
                  <c:v>17659852</c:v>
                </c:pt>
                <c:pt idx="3">
                  <c:v>21595268</c:v>
                </c:pt>
                <c:pt idx="4">
                  <c:v>21656776</c:v>
                </c:pt>
                <c:pt idx="5">
                  <c:v>21287824</c:v>
                </c:pt>
                <c:pt idx="6">
                  <c:v>21167606</c:v>
                </c:pt>
                <c:pt idx="7">
                  <c:v>20851466</c:v>
                </c:pt>
                <c:pt idx="8">
                  <c:v>20533412</c:v>
                </c:pt>
                <c:pt idx="9">
                  <c:v>20350000</c:v>
                </c:pt>
                <c:pt idx="10">
                  <c:v>20240000</c:v>
                </c:pt>
              </c:numCache>
            </c:numRef>
          </c:val>
          <c:extLst>
            <c:ext xmlns:c16="http://schemas.microsoft.com/office/drawing/2014/chart" uri="{C3380CC4-5D6E-409C-BE32-E72D297353CC}">
              <c16:uniqueId val="{00000000-C134-48B8-A981-742CE38D25C9}"/>
            </c:ext>
          </c:extLst>
        </c:ser>
        <c:ser>
          <c:idx val="1"/>
          <c:order val="1"/>
          <c:tx>
            <c:strRef>
              <c:f>Sheet1!$C$1</c:f>
              <c:strCache>
                <c:ptCount val="1"/>
                <c:pt idx="0">
                  <c:v>Depreciation</c:v>
                </c:pt>
              </c:strCache>
            </c:strRef>
          </c:tx>
          <c:spPr>
            <a:solidFill>
              <a:schemeClr val="accent2"/>
            </a:solidFill>
            <a:ln>
              <a:noFill/>
            </a:ln>
            <a:effectLst/>
          </c:spPr>
          <c:invertIfNegative val="0"/>
          <c:cat>
            <c:strRef>
              <c:f>Sheet1!$A$2:$A$12</c:f>
              <c:strCache>
                <c:ptCount val="11"/>
                <c:pt idx="0">
                  <c:v>FY 12</c:v>
                </c:pt>
                <c:pt idx="1">
                  <c:v>FY 13</c:v>
                </c:pt>
                <c:pt idx="2">
                  <c:v>FY 14</c:v>
                </c:pt>
                <c:pt idx="3">
                  <c:v>FY 15</c:v>
                </c:pt>
                <c:pt idx="4">
                  <c:v>FY 16</c:v>
                </c:pt>
                <c:pt idx="5">
                  <c:v>FY 17</c:v>
                </c:pt>
                <c:pt idx="6">
                  <c:v>FY 18</c:v>
                </c:pt>
                <c:pt idx="7">
                  <c:v>FY 19</c:v>
                </c:pt>
                <c:pt idx="8">
                  <c:v>FY 20</c:v>
                </c:pt>
                <c:pt idx="9">
                  <c:v>FY 21</c:v>
                </c:pt>
                <c:pt idx="10">
                  <c:v>FY 22</c:v>
                </c:pt>
              </c:strCache>
            </c:strRef>
          </c:cat>
          <c:val>
            <c:numRef>
              <c:f>Sheet1!$C$2:$C$12</c:f>
              <c:numCache>
                <c:formatCode>_("$"* #,##0_);_("$"* \(#,##0\);_("$"* "-"??_);_(@_)</c:formatCode>
                <c:ptCount val="11"/>
                <c:pt idx="0">
                  <c:v>312586</c:v>
                </c:pt>
                <c:pt idx="1">
                  <c:v>311623</c:v>
                </c:pt>
                <c:pt idx="2">
                  <c:v>313094</c:v>
                </c:pt>
                <c:pt idx="3">
                  <c:v>308545</c:v>
                </c:pt>
                <c:pt idx="4">
                  <c:v>486492</c:v>
                </c:pt>
                <c:pt idx="5">
                  <c:v>664874</c:v>
                </c:pt>
                <c:pt idx="6">
                  <c:v>667794</c:v>
                </c:pt>
                <c:pt idx="7">
                  <c:v>671741</c:v>
                </c:pt>
                <c:pt idx="8">
                  <c:v>675260</c:v>
                </c:pt>
                <c:pt idx="9">
                  <c:v>679576</c:v>
                </c:pt>
                <c:pt idx="10">
                  <c:v>684039</c:v>
                </c:pt>
              </c:numCache>
            </c:numRef>
          </c:val>
          <c:extLst>
            <c:ext xmlns:c16="http://schemas.microsoft.com/office/drawing/2014/chart" uri="{C3380CC4-5D6E-409C-BE32-E72D297353CC}">
              <c16:uniqueId val="{00000001-C134-48B8-A981-742CE38D25C9}"/>
            </c:ext>
          </c:extLst>
        </c:ser>
        <c:dLbls>
          <c:showLegendKey val="0"/>
          <c:showVal val="0"/>
          <c:showCatName val="0"/>
          <c:showSerName val="0"/>
          <c:showPercent val="0"/>
          <c:showBubbleSize val="0"/>
        </c:dLbls>
        <c:gapWidth val="219"/>
        <c:overlap val="-27"/>
        <c:axId val="421814639"/>
        <c:axId val="421820047"/>
      </c:barChart>
      <c:catAx>
        <c:axId val="42181463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ln>
                  <a:solidFill>
                    <a:schemeClr val="tx1"/>
                  </a:solidFill>
                </a:ln>
                <a:solidFill>
                  <a:schemeClr val="tx1"/>
                </a:solidFill>
                <a:latin typeface="+mn-lt"/>
                <a:ea typeface="+mn-ea"/>
                <a:cs typeface="+mn-cs"/>
              </a:defRPr>
            </a:pPr>
            <a:endParaRPr lang="en-US"/>
          </a:p>
        </c:txPr>
        <c:crossAx val="421820047"/>
        <c:crosses val="autoZero"/>
        <c:auto val="1"/>
        <c:lblAlgn val="ctr"/>
        <c:lblOffset val="100"/>
        <c:noMultiLvlLbl val="0"/>
      </c:catAx>
      <c:valAx>
        <c:axId val="421820047"/>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ln>
                  <a:solidFill>
                    <a:schemeClr val="tx1"/>
                  </a:solidFill>
                </a:ln>
                <a:solidFill>
                  <a:schemeClr val="tx1"/>
                </a:solidFill>
                <a:latin typeface="+mn-lt"/>
                <a:ea typeface="+mn-ea"/>
                <a:cs typeface="+mn-cs"/>
              </a:defRPr>
            </a:pPr>
            <a:endParaRPr lang="en-US"/>
          </a:p>
        </c:txPr>
        <c:crossAx val="42181463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9867837316796"/>
          <c:y val="3.5684476940382452E-2"/>
          <c:w val="0.85270135798242608"/>
          <c:h val="0.86693063367079115"/>
        </c:manualLayout>
      </c:layout>
      <c:lineChart>
        <c:grouping val="standard"/>
        <c:varyColors val="0"/>
        <c:ser>
          <c:idx val="0"/>
          <c:order val="0"/>
          <c:tx>
            <c:strRef>
              <c:f>Sheet1!$B$1</c:f>
              <c:strCache>
                <c:ptCount val="1"/>
                <c:pt idx="0">
                  <c:v>Revenue</c:v>
                </c:pt>
              </c:strCache>
            </c:strRef>
          </c:tx>
          <c:spPr>
            <a:ln w="22225" cap="rnd" cmpd="sng" algn="ctr">
              <a:solidFill>
                <a:schemeClr val="accent1"/>
              </a:solidFill>
              <a:round/>
            </a:ln>
            <a:effectLst/>
          </c:spPr>
          <c:marker>
            <c:symbol val="none"/>
          </c:marker>
          <c:cat>
            <c:strRef>
              <c:f>Sheet1!$A$2:$A$13</c:f>
              <c:strCache>
                <c:ptCount val="11"/>
                <c:pt idx="0">
                  <c:v>FY 14</c:v>
                </c:pt>
                <c:pt idx="1">
                  <c:v>FY 15</c:v>
                </c:pt>
                <c:pt idx="2">
                  <c:v>FY 16</c:v>
                </c:pt>
                <c:pt idx="3">
                  <c:v>FY 17</c:v>
                </c:pt>
                <c:pt idx="4">
                  <c:v>FY 18</c:v>
                </c:pt>
                <c:pt idx="5">
                  <c:v>FY 19</c:v>
                </c:pt>
                <c:pt idx="6">
                  <c:v>FY 20</c:v>
                </c:pt>
                <c:pt idx="7">
                  <c:v>FY 21</c:v>
                </c:pt>
                <c:pt idx="8">
                  <c:v>FY 22</c:v>
                </c:pt>
                <c:pt idx="9">
                  <c:v>FY 23</c:v>
                </c:pt>
                <c:pt idx="10">
                  <c:v>FY 24</c:v>
                </c:pt>
              </c:strCache>
            </c:strRef>
          </c:cat>
          <c:val>
            <c:numRef>
              <c:f>Sheet1!$B$2:$B$13</c:f>
              <c:numCache>
                <c:formatCode>"$"#,##0_);[Red]\("$"#,##0\)</c:formatCode>
                <c:ptCount val="12"/>
                <c:pt idx="0">
                  <c:v>609449</c:v>
                </c:pt>
                <c:pt idx="1">
                  <c:v>609921</c:v>
                </c:pt>
                <c:pt idx="2">
                  <c:v>616631</c:v>
                </c:pt>
                <c:pt idx="3">
                  <c:v>626905</c:v>
                </c:pt>
                <c:pt idx="4">
                  <c:v>636383</c:v>
                </c:pt>
                <c:pt idx="5">
                  <c:v>659815</c:v>
                </c:pt>
                <c:pt idx="6">
                  <c:v>686025</c:v>
                </c:pt>
                <c:pt idx="7">
                  <c:v>713094</c:v>
                </c:pt>
                <c:pt idx="8">
                  <c:v>718641</c:v>
                </c:pt>
                <c:pt idx="9">
                  <c:v>735000</c:v>
                </c:pt>
                <c:pt idx="10">
                  <c:v>750000</c:v>
                </c:pt>
              </c:numCache>
            </c:numRef>
          </c:val>
          <c:smooth val="0"/>
          <c:extLst>
            <c:ext xmlns:c16="http://schemas.microsoft.com/office/drawing/2014/chart" uri="{C3380CC4-5D6E-409C-BE32-E72D297353CC}">
              <c16:uniqueId val="{00000000-F132-4864-AA38-0F089F9EC42A}"/>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9529856"/>
        <c:axId val="119532928"/>
      </c:lineChart>
      <c:catAx>
        <c:axId val="11952985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19532928"/>
        <c:crosses val="autoZero"/>
        <c:auto val="1"/>
        <c:lblAlgn val="ctr"/>
        <c:lblOffset val="100"/>
        <c:noMultiLvlLbl val="0"/>
      </c:catAx>
      <c:valAx>
        <c:axId val="119532928"/>
        <c:scaling>
          <c:orientation val="minMax"/>
        </c:scaling>
        <c:delete val="0"/>
        <c:axPos val="l"/>
        <c:numFmt formatCode="&quot;$&quot;#,##0_);[Red]\(&quot;$&quot;#,##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119529856"/>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ln>
            <a:solidFill>
              <a:schemeClr val="tx1"/>
            </a:solidFill>
          </a:ln>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Revenue</c:v>
                </c:pt>
              </c:strCache>
            </c:strRef>
          </c:tx>
          <c:spPr>
            <a:ln w="22225" cap="rnd" cmpd="sng" algn="ctr">
              <a:solidFill>
                <a:schemeClr val="accent1"/>
              </a:solidFill>
              <a:round/>
            </a:ln>
            <a:effectLst/>
          </c:spPr>
          <c:marker>
            <c:symbol val="none"/>
          </c:marker>
          <c:cat>
            <c:strRef>
              <c:f>Sheet1!$A$2:$A$13</c:f>
              <c:strCache>
                <c:ptCount val="12"/>
                <c:pt idx="0">
                  <c:v>FY 13</c:v>
                </c:pt>
                <c:pt idx="1">
                  <c:v>FY 14</c:v>
                </c:pt>
                <c:pt idx="2">
                  <c:v>FY 15</c:v>
                </c:pt>
                <c:pt idx="3">
                  <c:v>FY 16</c:v>
                </c:pt>
                <c:pt idx="4">
                  <c:v>FY 17</c:v>
                </c:pt>
                <c:pt idx="5">
                  <c:v>FY 18</c:v>
                </c:pt>
                <c:pt idx="6">
                  <c:v>FY 19</c:v>
                </c:pt>
                <c:pt idx="7">
                  <c:v>FY 20</c:v>
                </c:pt>
                <c:pt idx="8">
                  <c:v>FY 21</c:v>
                </c:pt>
                <c:pt idx="9">
                  <c:v>FY 22</c:v>
                </c:pt>
                <c:pt idx="10">
                  <c:v>FY 23</c:v>
                </c:pt>
                <c:pt idx="11">
                  <c:v>FY 24</c:v>
                </c:pt>
              </c:strCache>
            </c:strRef>
          </c:cat>
          <c:val>
            <c:numRef>
              <c:f>Sheet1!$B$2:$B$13</c:f>
              <c:numCache>
                <c:formatCode>"$"#,##0</c:formatCode>
                <c:ptCount val="12"/>
                <c:pt idx="0">
                  <c:v>1652708</c:v>
                </c:pt>
                <c:pt idx="1">
                  <c:v>1735532</c:v>
                </c:pt>
                <c:pt idx="2">
                  <c:v>1678982</c:v>
                </c:pt>
                <c:pt idx="3">
                  <c:v>1777376</c:v>
                </c:pt>
                <c:pt idx="4">
                  <c:v>1737388</c:v>
                </c:pt>
                <c:pt idx="5">
                  <c:v>1743959</c:v>
                </c:pt>
                <c:pt idx="6">
                  <c:v>1960586</c:v>
                </c:pt>
                <c:pt idx="7">
                  <c:v>2170757</c:v>
                </c:pt>
                <c:pt idx="8">
                  <c:v>2103186</c:v>
                </c:pt>
                <c:pt idx="9">
                  <c:v>2110789</c:v>
                </c:pt>
                <c:pt idx="10">
                  <c:v>2053217</c:v>
                </c:pt>
                <c:pt idx="11">
                  <c:v>2181496</c:v>
                </c:pt>
              </c:numCache>
            </c:numRef>
          </c:val>
          <c:smooth val="0"/>
          <c:extLst>
            <c:ext xmlns:c16="http://schemas.microsoft.com/office/drawing/2014/chart" uri="{C3380CC4-5D6E-409C-BE32-E72D297353CC}">
              <c16:uniqueId val="{00000000-2FEC-44C0-A048-54E49902D37C}"/>
            </c:ext>
          </c:extLst>
        </c:ser>
        <c:ser>
          <c:idx val="1"/>
          <c:order val="1"/>
          <c:tx>
            <c:strRef>
              <c:f>Sheet1!$C$1</c:f>
              <c:strCache>
                <c:ptCount val="1"/>
                <c:pt idx="0">
                  <c:v>Expenses</c:v>
                </c:pt>
              </c:strCache>
            </c:strRef>
          </c:tx>
          <c:spPr>
            <a:ln w="22225" cap="rnd" cmpd="sng" algn="ctr">
              <a:solidFill>
                <a:schemeClr val="accent2"/>
              </a:solidFill>
              <a:round/>
            </a:ln>
            <a:effectLst/>
          </c:spPr>
          <c:marker>
            <c:symbol val="none"/>
          </c:marker>
          <c:cat>
            <c:strRef>
              <c:f>Sheet1!$A$2:$A$13</c:f>
              <c:strCache>
                <c:ptCount val="12"/>
                <c:pt idx="0">
                  <c:v>FY 13</c:v>
                </c:pt>
                <c:pt idx="1">
                  <c:v>FY 14</c:v>
                </c:pt>
                <c:pt idx="2">
                  <c:v>FY 15</c:v>
                </c:pt>
                <c:pt idx="3">
                  <c:v>FY 16</c:v>
                </c:pt>
                <c:pt idx="4">
                  <c:v>FY 17</c:v>
                </c:pt>
                <c:pt idx="5">
                  <c:v>FY 18</c:v>
                </c:pt>
                <c:pt idx="6">
                  <c:v>FY 19</c:v>
                </c:pt>
                <c:pt idx="7">
                  <c:v>FY 20</c:v>
                </c:pt>
                <c:pt idx="8">
                  <c:v>FY 21</c:v>
                </c:pt>
                <c:pt idx="9">
                  <c:v>FY 22</c:v>
                </c:pt>
                <c:pt idx="10">
                  <c:v>FY 23</c:v>
                </c:pt>
                <c:pt idx="11">
                  <c:v>FY 24</c:v>
                </c:pt>
              </c:strCache>
            </c:strRef>
          </c:cat>
          <c:val>
            <c:numRef>
              <c:f>Sheet1!$C$2:$C$13</c:f>
              <c:numCache>
                <c:formatCode>"$"#,##0</c:formatCode>
                <c:ptCount val="12"/>
                <c:pt idx="0">
                  <c:v>1622902</c:v>
                </c:pt>
                <c:pt idx="1">
                  <c:v>1592595</c:v>
                </c:pt>
                <c:pt idx="2">
                  <c:v>1650384</c:v>
                </c:pt>
                <c:pt idx="3">
                  <c:v>1662813</c:v>
                </c:pt>
                <c:pt idx="4">
                  <c:v>1621404</c:v>
                </c:pt>
                <c:pt idx="5">
                  <c:v>1700061</c:v>
                </c:pt>
                <c:pt idx="6">
                  <c:v>1936142</c:v>
                </c:pt>
                <c:pt idx="7">
                  <c:v>1990582</c:v>
                </c:pt>
                <c:pt idx="8">
                  <c:v>1911444</c:v>
                </c:pt>
                <c:pt idx="9">
                  <c:v>1776861</c:v>
                </c:pt>
                <c:pt idx="10">
                  <c:v>2053217</c:v>
                </c:pt>
                <c:pt idx="11">
                  <c:v>2181496</c:v>
                </c:pt>
              </c:numCache>
            </c:numRef>
          </c:val>
          <c:smooth val="0"/>
          <c:extLst>
            <c:ext xmlns:c16="http://schemas.microsoft.com/office/drawing/2014/chart" uri="{C3380CC4-5D6E-409C-BE32-E72D297353CC}">
              <c16:uniqueId val="{00000001-2FEC-44C0-A048-54E49902D37C}"/>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93643472"/>
        <c:axId val="693646800"/>
      </c:lineChart>
      <c:catAx>
        <c:axId val="69364347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693646800"/>
        <c:crosses val="autoZero"/>
        <c:auto val="1"/>
        <c:lblAlgn val="ctr"/>
        <c:lblOffset val="100"/>
        <c:noMultiLvlLbl val="0"/>
      </c:catAx>
      <c:valAx>
        <c:axId val="693646800"/>
        <c:scaling>
          <c:orientation val="minMax"/>
          <c:min val="900000"/>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ln>
                  <a:solidFill>
                    <a:schemeClr val="tx1"/>
                  </a:solidFill>
                </a:ln>
                <a:solidFill>
                  <a:schemeClr val="dk1">
                    <a:lumMod val="65000"/>
                    <a:lumOff val="35000"/>
                  </a:schemeClr>
                </a:solidFill>
                <a:latin typeface="+mn-lt"/>
                <a:ea typeface="+mn-ea"/>
                <a:cs typeface="+mn-cs"/>
              </a:defRPr>
            </a:pPr>
            <a:endParaRPr lang="en-US"/>
          </a:p>
        </c:txPr>
        <c:crossAx val="693643472"/>
        <c:crosses val="autoZero"/>
        <c:crossBetween val="midCat"/>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35720849024306744"/>
          <c:y val="0.90650272562083589"/>
          <c:w val="0.27688736733995206"/>
          <c:h val="7.8112658994548764E-2"/>
        </c:manualLayout>
      </c:layout>
      <c:overlay val="0"/>
      <c:spPr>
        <a:noFill/>
        <a:ln>
          <a:noFill/>
        </a:ln>
        <a:effectLst/>
      </c:spPr>
      <c:txPr>
        <a:bodyPr rot="0" spcFirstLastPara="1" vertOverflow="ellipsis" vert="horz" wrap="square" anchor="ctr" anchorCtr="1"/>
        <a:lstStyle/>
        <a:p>
          <a:pPr>
            <a:defRPr sz="1197" b="0" i="0" u="none" strike="noStrike" kern="1200" baseline="0">
              <a:ln>
                <a:solidFill>
                  <a:schemeClr val="tx1"/>
                </a:solidFill>
              </a:ln>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931034482758626E-3"/>
          <c:y val="7.3660667416572928E-2"/>
          <c:w val="0.66661100552086161"/>
          <c:h val="0.87157742782152225"/>
        </c:manualLayout>
      </c:layout>
      <c:pie3DChart>
        <c:varyColors val="1"/>
        <c:ser>
          <c:idx val="0"/>
          <c:order val="0"/>
          <c:tx>
            <c:strRef>
              <c:f>Sheet1!$B$1</c:f>
              <c:strCache>
                <c:ptCount val="1"/>
                <c:pt idx="0">
                  <c:v>FY 2023 Budget</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504-44FC-B517-D1FB11537E0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3504-44FC-B517-D1FB11537E04}"/>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504-44FC-B517-D1FB11537E04}"/>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3504-44FC-B517-D1FB11537E04}"/>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3504-44FC-B517-D1FB11537E04}"/>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AB07-436B-BD73-150DEB365C46}"/>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3504-44FC-B517-D1FB11537E04}"/>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504-44FC-B517-D1FB11537E04}"/>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AB07-436B-BD73-150DEB365C46}"/>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3504-44FC-B517-D1FB11537E04}"/>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3504-44FC-B517-D1FB11537E04}"/>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Sheet1!$A$2:$A$12</c:f>
              <c:strCache>
                <c:ptCount val="11"/>
                <c:pt idx="0">
                  <c:v>Legislative</c:v>
                </c:pt>
                <c:pt idx="1">
                  <c:v>Planning</c:v>
                </c:pt>
                <c:pt idx="2">
                  <c:v>Financial</c:v>
                </c:pt>
                <c:pt idx="3">
                  <c:v>Buildings</c:v>
                </c:pt>
                <c:pt idx="4">
                  <c:v>Fire &amp; Rescue</c:v>
                </c:pt>
                <c:pt idx="5">
                  <c:v>Police</c:v>
                </c:pt>
                <c:pt idx="6">
                  <c:v>Public Safety</c:v>
                </c:pt>
                <c:pt idx="7">
                  <c:v>Streets</c:v>
                </c:pt>
                <c:pt idx="8">
                  <c:v>Refuse</c:v>
                </c:pt>
                <c:pt idx="9">
                  <c:v>Parks</c:v>
                </c:pt>
                <c:pt idx="10">
                  <c:v>Interfund Transfers</c:v>
                </c:pt>
              </c:strCache>
            </c:strRef>
          </c:cat>
          <c:val>
            <c:numRef>
              <c:f>Sheet1!$B$2:$B$12</c:f>
              <c:numCache>
                <c:formatCode>_("$"* #,##0_);_("$"* \(#,##0\);_("$"* "-"??_);_(@_)</c:formatCode>
                <c:ptCount val="11"/>
                <c:pt idx="0">
                  <c:v>140069</c:v>
                </c:pt>
                <c:pt idx="1">
                  <c:v>190959</c:v>
                </c:pt>
                <c:pt idx="2">
                  <c:v>209332</c:v>
                </c:pt>
                <c:pt idx="3">
                  <c:v>138726</c:v>
                </c:pt>
                <c:pt idx="4">
                  <c:v>6000</c:v>
                </c:pt>
                <c:pt idx="5">
                  <c:v>276180</c:v>
                </c:pt>
                <c:pt idx="6">
                  <c:v>15200</c:v>
                </c:pt>
                <c:pt idx="7">
                  <c:v>482533</c:v>
                </c:pt>
                <c:pt idx="8">
                  <c:v>156435</c:v>
                </c:pt>
                <c:pt idx="9">
                  <c:v>265433</c:v>
                </c:pt>
                <c:pt idx="10">
                  <c:v>172350</c:v>
                </c:pt>
              </c:numCache>
            </c:numRef>
          </c:val>
          <c:extLst>
            <c:ext xmlns:c16="http://schemas.microsoft.com/office/drawing/2014/chart" uri="{C3380CC4-5D6E-409C-BE32-E72D297353CC}">
              <c16:uniqueId val="{0000000A-3504-44FC-B517-D1FB11537E04}"/>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6684910479940005"/>
          <c:y val="0.14766299212598424"/>
          <c:w val="0.2245302540307462"/>
          <c:h val="0.7397437329582189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160919540229887E-2"/>
          <c:y val="7.9989700654506793E-2"/>
          <c:w val="0.66661100552086161"/>
          <c:h val="0.87157742782152225"/>
        </c:manualLayout>
      </c:layout>
      <c:pie3DChart>
        <c:varyColors val="1"/>
        <c:ser>
          <c:idx val="0"/>
          <c:order val="0"/>
          <c:tx>
            <c:strRef>
              <c:f>Sheet1!$B$1</c:f>
              <c:strCache>
                <c:ptCount val="1"/>
                <c:pt idx="0">
                  <c:v>FY 2024 Budget</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504-44FC-B517-D1FB11537E0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0-3504-44FC-B517-D1FB11537E04}"/>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504-44FC-B517-D1FB11537E04}"/>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3504-44FC-B517-D1FB11537E04}"/>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6-3504-44FC-B517-D1FB11537E04}"/>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B7D7-46EA-B443-B7AE8CA1054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3504-44FC-B517-D1FB11537E04}"/>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504-44FC-B517-D1FB11537E04}"/>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2369-4A9C-B809-33050A335A26}"/>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3504-44FC-B517-D1FB11537E04}"/>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3504-44FC-B517-D1FB11537E04}"/>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Sheet1!$A$2:$A$12</c:f>
              <c:strCache>
                <c:ptCount val="11"/>
                <c:pt idx="0">
                  <c:v>Legislative</c:v>
                </c:pt>
                <c:pt idx="1">
                  <c:v>Planning</c:v>
                </c:pt>
                <c:pt idx="2">
                  <c:v>Financial</c:v>
                </c:pt>
                <c:pt idx="3">
                  <c:v>Buildings</c:v>
                </c:pt>
                <c:pt idx="4">
                  <c:v>Fire &amp; Rescue</c:v>
                </c:pt>
                <c:pt idx="5">
                  <c:v>Police</c:v>
                </c:pt>
                <c:pt idx="6">
                  <c:v>Public Safety</c:v>
                </c:pt>
                <c:pt idx="7">
                  <c:v>Streets</c:v>
                </c:pt>
                <c:pt idx="8">
                  <c:v>Refuse</c:v>
                </c:pt>
                <c:pt idx="9">
                  <c:v>Parks</c:v>
                </c:pt>
                <c:pt idx="10">
                  <c:v>Interfund Transfers</c:v>
                </c:pt>
              </c:strCache>
            </c:strRef>
          </c:cat>
          <c:val>
            <c:numRef>
              <c:f>Sheet1!$B$2:$B$12</c:f>
              <c:numCache>
                <c:formatCode>_("$"* #,##0_);_("$"* \(#,##0\);_("$"* "-"??_);_(@_)</c:formatCode>
                <c:ptCount val="11"/>
                <c:pt idx="0">
                  <c:v>172284</c:v>
                </c:pt>
                <c:pt idx="1">
                  <c:v>286133</c:v>
                </c:pt>
                <c:pt idx="2">
                  <c:v>228938</c:v>
                </c:pt>
                <c:pt idx="3">
                  <c:v>147802</c:v>
                </c:pt>
                <c:pt idx="4">
                  <c:v>6000</c:v>
                </c:pt>
                <c:pt idx="5">
                  <c:v>290030</c:v>
                </c:pt>
                <c:pt idx="6">
                  <c:v>15200</c:v>
                </c:pt>
                <c:pt idx="7">
                  <c:v>490976</c:v>
                </c:pt>
                <c:pt idx="8">
                  <c:v>157215</c:v>
                </c:pt>
                <c:pt idx="9">
                  <c:v>297689</c:v>
                </c:pt>
                <c:pt idx="10">
                  <c:v>89229</c:v>
                </c:pt>
              </c:numCache>
            </c:numRef>
          </c:val>
          <c:extLst>
            <c:ext xmlns:c16="http://schemas.microsoft.com/office/drawing/2014/chart" uri="{C3380CC4-5D6E-409C-BE32-E72D297353CC}">
              <c16:uniqueId val="{0000000A-3504-44FC-B517-D1FB11537E04}"/>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7647455526392539"/>
          <c:y val="0.15689440301779867"/>
          <c:w val="0.21580939535335861"/>
          <c:h val="0.7340135826535293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tx>
            <c:strRef>
              <c:f>Sheet1!$B$1</c:f>
              <c:strCache>
                <c:ptCount val="1"/>
                <c:pt idx="0">
                  <c:v>2020</c:v>
                </c:pt>
              </c:strCache>
            </c:strRef>
          </c:tx>
          <c:spPr>
            <a:gradFill rotWithShape="1">
              <a:gsLst>
                <a:gs pos="0">
                  <a:schemeClr val="accent6">
                    <a:tint val="54000"/>
                    <a:tint val="97000"/>
                    <a:satMod val="100000"/>
                    <a:lumMod val="102000"/>
                  </a:schemeClr>
                </a:gs>
                <a:gs pos="50000">
                  <a:schemeClr val="accent6">
                    <a:tint val="54000"/>
                    <a:shade val="100000"/>
                    <a:satMod val="100000"/>
                    <a:lumMod val="100000"/>
                  </a:schemeClr>
                </a:gs>
                <a:gs pos="100000">
                  <a:schemeClr val="accent6">
                    <a:tint val="54000"/>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Sheet1!$A$2:$A$5</c:f>
              <c:strCache>
                <c:ptCount val="4"/>
                <c:pt idx="0">
                  <c:v>Dept. 10</c:v>
                </c:pt>
                <c:pt idx="1">
                  <c:v>Dept. 12</c:v>
                </c:pt>
                <c:pt idx="2">
                  <c:v>Dept. 40</c:v>
                </c:pt>
                <c:pt idx="3">
                  <c:v>Dept. 50</c:v>
                </c:pt>
              </c:strCache>
            </c:strRef>
          </c:cat>
          <c:val>
            <c:numRef>
              <c:f>Sheet1!$B$2:$B$5</c:f>
              <c:numCache>
                <c:formatCode>#,##0</c:formatCode>
                <c:ptCount val="4"/>
                <c:pt idx="0" formatCode="&quot;$&quot;#,##0_);[Red]\(&quot;$&quot;#,##0\)">
                  <c:v>8843</c:v>
                </c:pt>
                <c:pt idx="1">
                  <c:v>12485</c:v>
                </c:pt>
                <c:pt idx="2">
                  <c:v>1799</c:v>
                </c:pt>
                <c:pt idx="3" formatCode="General">
                  <c:v>807</c:v>
                </c:pt>
              </c:numCache>
            </c:numRef>
          </c:val>
          <c:extLst>
            <c:ext xmlns:c16="http://schemas.microsoft.com/office/drawing/2014/chart" uri="{C3380CC4-5D6E-409C-BE32-E72D297353CC}">
              <c16:uniqueId val="{00000000-A243-4FBE-801B-6748D8F800CB}"/>
            </c:ext>
          </c:extLst>
        </c:ser>
        <c:ser>
          <c:idx val="1"/>
          <c:order val="1"/>
          <c:tx>
            <c:strRef>
              <c:f>Sheet1!$C$1</c:f>
              <c:strCache>
                <c:ptCount val="1"/>
                <c:pt idx="0">
                  <c:v>2021</c:v>
                </c:pt>
              </c:strCache>
            </c:strRef>
          </c:tx>
          <c:spPr>
            <a:gradFill rotWithShape="1">
              <a:gsLst>
                <a:gs pos="0">
                  <a:schemeClr val="accent6">
                    <a:tint val="77000"/>
                    <a:tint val="97000"/>
                    <a:satMod val="100000"/>
                    <a:lumMod val="102000"/>
                  </a:schemeClr>
                </a:gs>
                <a:gs pos="50000">
                  <a:schemeClr val="accent6">
                    <a:tint val="77000"/>
                    <a:shade val="100000"/>
                    <a:satMod val="100000"/>
                    <a:lumMod val="100000"/>
                  </a:schemeClr>
                </a:gs>
                <a:gs pos="100000">
                  <a:schemeClr val="accent6">
                    <a:tint val="77000"/>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Sheet1!$A$2:$A$5</c:f>
              <c:strCache>
                <c:ptCount val="4"/>
                <c:pt idx="0">
                  <c:v>Dept. 10</c:v>
                </c:pt>
                <c:pt idx="1">
                  <c:v>Dept. 12</c:v>
                </c:pt>
                <c:pt idx="2">
                  <c:v>Dept. 40</c:v>
                </c:pt>
                <c:pt idx="3">
                  <c:v>Dept. 50</c:v>
                </c:pt>
              </c:strCache>
            </c:strRef>
          </c:cat>
          <c:val>
            <c:numRef>
              <c:f>Sheet1!$C$2:$C$5</c:f>
              <c:numCache>
                <c:formatCode>#,##0</c:formatCode>
                <c:ptCount val="4"/>
                <c:pt idx="0" formatCode="&quot;$&quot;#,##0_);[Red]\(&quot;$&quot;#,##0\)">
                  <c:v>15385</c:v>
                </c:pt>
                <c:pt idx="1">
                  <c:v>30428</c:v>
                </c:pt>
                <c:pt idx="2">
                  <c:v>4566</c:v>
                </c:pt>
                <c:pt idx="3">
                  <c:v>4771</c:v>
                </c:pt>
              </c:numCache>
            </c:numRef>
          </c:val>
          <c:extLst>
            <c:ext xmlns:c16="http://schemas.microsoft.com/office/drawing/2014/chart" uri="{C3380CC4-5D6E-409C-BE32-E72D297353CC}">
              <c16:uniqueId val="{00000001-A243-4FBE-801B-6748D8F800CB}"/>
            </c:ext>
          </c:extLst>
        </c:ser>
        <c:ser>
          <c:idx val="2"/>
          <c:order val="2"/>
          <c:tx>
            <c:strRef>
              <c:f>Sheet1!$D$1</c:f>
              <c:strCache>
                <c:ptCount val="1"/>
                <c:pt idx="0">
                  <c:v>2022</c:v>
                </c:pt>
              </c:strCache>
            </c:strRef>
          </c:tx>
          <c:spPr>
            <a:gradFill rotWithShape="1">
              <a:gsLst>
                <a:gs pos="0">
                  <a:schemeClr val="accent6">
                    <a:tint val="97000"/>
                    <a:satMod val="100000"/>
                    <a:lumMod val="102000"/>
                  </a:schemeClr>
                </a:gs>
                <a:gs pos="50000">
                  <a:schemeClr val="accent6">
                    <a:shade val="100000"/>
                    <a:satMod val="100000"/>
                    <a:lumMod val="100000"/>
                  </a:schemeClr>
                </a:gs>
                <a:gs pos="100000">
                  <a:schemeClr val="accent6">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Sheet1!$A$2:$A$5</c:f>
              <c:strCache>
                <c:ptCount val="4"/>
                <c:pt idx="0">
                  <c:v>Dept. 10</c:v>
                </c:pt>
                <c:pt idx="1">
                  <c:v>Dept. 12</c:v>
                </c:pt>
                <c:pt idx="2">
                  <c:v>Dept. 40</c:v>
                </c:pt>
                <c:pt idx="3">
                  <c:v>Dept. 50</c:v>
                </c:pt>
              </c:strCache>
            </c:strRef>
          </c:cat>
          <c:val>
            <c:numRef>
              <c:f>Sheet1!$D$2:$D$5</c:f>
              <c:numCache>
                <c:formatCode>#,##0</c:formatCode>
                <c:ptCount val="4"/>
                <c:pt idx="0">
                  <c:v>10148</c:v>
                </c:pt>
                <c:pt idx="1">
                  <c:v>44633</c:v>
                </c:pt>
                <c:pt idx="2" formatCode="General">
                  <c:v>759</c:v>
                </c:pt>
                <c:pt idx="3">
                  <c:v>4767</c:v>
                </c:pt>
              </c:numCache>
            </c:numRef>
          </c:val>
          <c:extLst>
            <c:ext xmlns:c16="http://schemas.microsoft.com/office/drawing/2014/chart" uri="{C3380CC4-5D6E-409C-BE32-E72D297353CC}">
              <c16:uniqueId val="{00000002-A243-4FBE-801B-6748D8F800CB}"/>
            </c:ext>
          </c:extLst>
        </c:ser>
        <c:ser>
          <c:idx val="3"/>
          <c:order val="3"/>
          <c:tx>
            <c:strRef>
              <c:f>Sheet1!$E$1</c:f>
              <c:strCache>
                <c:ptCount val="1"/>
                <c:pt idx="0">
                  <c:v>2023</c:v>
                </c:pt>
              </c:strCache>
            </c:strRef>
          </c:tx>
          <c:spPr>
            <a:gradFill rotWithShape="1">
              <a:gsLst>
                <a:gs pos="0">
                  <a:schemeClr val="accent6">
                    <a:shade val="76000"/>
                    <a:tint val="97000"/>
                    <a:satMod val="100000"/>
                    <a:lumMod val="102000"/>
                  </a:schemeClr>
                </a:gs>
                <a:gs pos="50000">
                  <a:schemeClr val="accent6">
                    <a:shade val="76000"/>
                    <a:shade val="100000"/>
                    <a:satMod val="100000"/>
                    <a:lumMod val="100000"/>
                  </a:schemeClr>
                </a:gs>
                <a:gs pos="100000">
                  <a:schemeClr val="accent6">
                    <a:shade val="76000"/>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Sheet1!$A$2:$A$5</c:f>
              <c:strCache>
                <c:ptCount val="4"/>
                <c:pt idx="0">
                  <c:v>Dept. 10</c:v>
                </c:pt>
                <c:pt idx="1">
                  <c:v>Dept. 12</c:v>
                </c:pt>
                <c:pt idx="2">
                  <c:v>Dept. 40</c:v>
                </c:pt>
                <c:pt idx="3">
                  <c:v>Dept. 50</c:v>
                </c:pt>
              </c:strCache>
            </c:strRef>
          </c:cat>
          <c:val>
            <c:numRef>
              <c:f>Sheet1!$E$2:$E$5</c:f>
              <c:numCache>
                <c:formatCode>#,##0</c:formatCode>
                <c:ptCount val="4"/>
                <c:pt idx="0">
                  <c:v>9500</c:v>
                </c:pt>
                <c:pt idx="1">
                  <c:v>30000</c:v>
                </c:pt>
                <c:pt idx="2">
                  <c:v>8000</c:v>
                </c:pt>
                <c:pt idx="3">
                  <c:v>8000</c:v>
                </c:pt>
              </c:numCache>
            </c:numRef>
          </c:val>
          <c:extLst>
            <c:ext xmlns:c16="http://schemas.microsoft.com/office/drawing/2014/chart" uri="{C3380CC4-5D6E-409C-BE32-E72D297353CC}">
              <c16:uniqueId val="{00000003-A243-4FBE-801B-6748D8F800CB}"/>
            </c:ext>
          </c:extLst>
        </c:ser>
        <c:ser>
          <c:idx val="4"/>
          <c:order val="4"/>
          <c:tx>
            <c:strRef>
              <c:f>Sheet1!$F$1</c:f>
              <c:strCache>
                <c:ptCount val="1"/>
                <c:pt idx="0">
                  <c:v>2024</c:v>
                </c:pt>
              </c:strCache>
            </c:strRef>
          </c:tx>
          <c:spPr>
            <a:gradFill rotWithShape="1">
              <a:gsLst>
                <a:gs pos="0">
                  <a:schemeClr val="accent6">
                    <a:shade val="53000"/>
                    <a:tint val="97000"/>
                    <a:satMod val="100000"/>
                    <a:lumMod val="102000"/>
                  </a:schemeClr>
                </a:gs>
                <a:gs pos="50000">
                  <a:schemeClr val="accent6">
                    <a:shade val="53000"/>
                    <a:shade val="100000"/>
                    <a:satMod val="100000"/>
                    <a:lumMod val="100000"/>
                  </a:schemeClr>
                </a:gs>
                <a:gs pos="100000">
                  <a:schemeClr val="accent6">
                    <a:shade val="53000"/>
                    <a:shade val="80000"/>
                    <a:satMod val="100000"/>
                    <a:lumMod val="99000"/>
                  </a:schemeClr>
                </a:gs>
              </a:gsLst>
              <a:lin ang="2700000" scaled="0"/>
            </a:gradFill>
            <a:ln>
              <a:noFill/>
            </a:ln>
            <a:effectLst>
              <a:outerShdw blurRad="57150" dist="19050" dir="5400000" algn="ctr" rotWithShape="0">
                <a:srgbClr val="000000">
                  <a:alpha val="63000"/>
                </a:srgbClr>
              </a:outerShdw>
            </a:effectLst>
          </c:spPr>
          <c:invertIfNegative val="0"/>
          <c:cat>
            <c:strRef>
              <c:f>Sheet1!$A$2:$A$5</c:f>
              <c:strCache>
                <c:ptCount val="4"/>
                <c:pt idx="0">
                  <c:v>Dept. 10</c:v>
                </c:pt>
                <c:pt idx="1">
                  <c:v>Dept. 12</c:v>
                </c:pt>
                <c:pt idx="2">
                  <c:v>Dept. 40</c:v>
                </c:pt>
                <c:pt idx="3">
                  <c:v>Dept. 50</c:v>
                </c:pt>
              </c:strCache>
            </c:strRef>
          </c:cat>
          <c:val>
            <c:numRef>
              <c:f>Sheet1!$F$2:$F$5</c:f>
              <c:numCache>
                <c:formatCode>#,##0</c:formatCode>
                <c:ptCount val="4"/>
                <c:pt idx="0">
                  <c:v>30500</c:v>
                </c:pt>
                <c:pt idx="1">
                  <c:v>64000</c:v>
                </c:pt>
                <c:pt idx="2">
                  <c:v>8000</c:v>
                </c:pt>
                <c:pt idx="3">
                  <c:v>8000</c:v>
                </c:pt>
              </c:numCache>
            </c:numRef>
          </c:val>
          <c:extLst>
            <c:ext xmlns:c16="http://schemas.microsoft.com/office/drawing/2014/chart" uri="{C3380CC4-5D6E-409C-BE32-E72D297353CC}">
              <c16:uniqueId val="{00000004-A243-4FBE-801B-6748D8F800CB}"/>
            </c:ext>
          </c:extLst>
        </c:ser>
        <c:dLbls>
          <c:showLegendKey val="0"/>
          <c:showVal val="0"/>
          <c:showCatName val="0"/>
          <c:showSerName val="0"/>
          <c:showPercent val="0"/>
          <c:showBubbleSize val="0"/>
        </c:dLbls>
        <c:gapWidth val="150"/>
        <c:overlap val="100"/>
        <c:axId val="441804543"/>
        <c:axId val="441784863"/>
      </c:barChart>
      <c:catAx>
        <c:axId val="44180454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solidFill>
                  <a:schemeClr val="tx1"/>
                </a:solidFill>
                <a:latin typeface="+mn-lt"/>
                <a:ea typeface="+mn-ea"/>
                <a:cs typeface="+mn-cs"/>
              </a:defRPr>
            </a:pPr>
            <a:endParaRPr lang="en-US"/>
          </a:p>
        </c:txPr>
        <c:crossAx val="441784863"/>
        <c:crosses val="autoZero"/>
        <c:auto val="1"/>
        <c:lblAlgn val="ctr"/>
        <c:lblOffset val="100"/>
        <c:noMultiLvlLbl val="0"/>
      </c:catAx>
      <c:valAx>
        <c:axId val="4417848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solidFill>
                  <a:schemeClr val="tx1"/>
                </a:solidFill>
                <a:latin typeface="+mn-lt"/>
                <a:ea typeface="+mn-ea"/>
                <a:cs typeface="+mn-cs"/>
              </a:defRPr>
            </a:pPr>
            <a:endParaRPr lang="en-US"/>
          </a:p>
        </c:txPr>
        <c:crossAx val="4418045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solidFill>
                  <a:schemeClr val="tx1"/>
                </a:solidFill>
                <a:latin typeface="+mn-lt"/>
                <a:ea typeface="+mn-ea"/>
                <a:cs typeface="+mn-cs"/>
              </a:defRPr>
            </a:pPr>
            <a:endParaRPr lang="en-US"/>
          </a:p>
        </c:txPr>
      </c:dTable>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withinLinear" id="15">
  <a:schemeClr val="accent2"/>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0.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1391" tIns="45696" rIns="91391" bIns="45696" rtlCol="0"/>
          <a:lstStyle>
            <a:lvl1pPr algn="l">
              <a:defRPr sz="1200"/>
            </a:lvl1pPr>
          </a:lstStyle>
          <a:p>
            <a:endParaRPr lang="en-US" dirty="0"/>
          </a:p>
        </p:txBody>
      </p:sp>
      <p:sp>
        <p:nvSpPr>
          <p:cNvPr id="3" name="Date Placeholder 2"/>
          <p:cNvSpPr>
            <a:spLocks noGrp="1"/>
          </p:cNvSpPr>
          <p:nvPr>
            <p:ph type="dt" sz="quarter" idx="1"/>
          </p:nvPr>
        </p:nvSpPr>
        <p:spPr>
          <a:xfrm>
            <a:off x="3970941" y="0"/>
            <a:ext cx="3037840" cy="464820"/>
          </a:xfrm>
          <a:prstGeom prst="rect">
            <a:avLst/>
          </a:prstGeom>
        </p:spPr>
        <p:txBody>
          <a:bodyPr vert="horz" lIns="91391" tIns="45696" rIns="91391" bIns="45696" rtlCol="0"/>
          <a:lstStyle>
            <a:lvl1pPr algn="r">
              <a:defRPr sz="1200"/>
            </a:lvl1pPr>
          </a:lstStyle>
          <a:p>
            <a:fld id="{7AFA643B-A59A-4F27-9FC6-FAA934CBDA32}" type="datetimeFigureOut">
              <a:rPr lang="en-US" smtClean="0"/>
              <a:pPr/>
              <a:t>5/15/2023</a:t>
            </a:fld>
            <a:endParaRPr lang="en-US" dirty="0"/>
          </a:p>
        </p:txBody>
      </p:sp>
      <p:sp>
        <p:nvSpPr>
          <p:cNvPr id="4" name="Footer Placeholder 3"/>
          <p:cNvSpPr>
            <a:spLocks noGrp="1"/>
          </p:cNvSpPr>
          <p:nvPr>
            <p:ph type="ftr" sz="quarter" idx="2"/>
          </p:nvPr>
        </p:nvSpPr>
        <p:spPr>
          <a:xfrm>
            <a:off x="2" y="8829967"/>
            <a:ext cx="3037840" cy="464820"/>
          </a:xfrm>
          <a:prstGeom prst="rect">
            <a:avLst/>
          </a:prstGeom>
        </p:spPr>
        <p:txBody>
          <a:bodyPr vert="horz" lIns="91391" tIns="45696" rIns="91391" bIns="4569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1" y="8829967"/>
            <a:ext cx="3037840" cy="464820"/>
          </a:xfrm>
          <a:prstGeom prst="rect">
            <a:avLst/>
          </a:prstGeom>
        </p:spPr>
        <p:txBody>
          <a:bodyPr vert="horz" lIns="91391" tIns="45696" rIns="91391" bIns="45696" rtlCol="0" anchor="b"/>
          <a:lstStyle>
            <a:lvl1pPr algn="r">
              <a:defRPr sz="1200"/>
            </a:lvl1pPr>
          </a:lstStyle>
          <a:p>
            <a:fld id="{5DC141FC-780E-4E36-BB20-208A2D3CE6B1}"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37.881"/>
    </inkml:context>
    <inkml:brush xml:id="br0">
      <inkml:brushProperty name="width" value="0.05" units="cm"/>
      <inkml:brushProperty name="height" value="0.05" units="cm"/>
    </inkml:brush>
  </inkml:definitions>
  <inkml:trace contextRef="#ctx0" brushRef="#br0">1 487 24575,'7'1'0,"1"1"0,0 0 0,-1 0 0,1 0 0,-1 1 0,0 0 0,0 1 0,0 0 0,0 0 0,-1 0 0,0 1 0,1 0 0,9 10 0,-9-8 0,2 0 0,-1-1 0,1 0 0,-1 0 0,2-1 0,10 5 0,-17-9 0,1 0 0,-1 0 0,1-1 0,0 1 0,-1-1 0,1 0 0,0 0 0,-1 0 0,1 0 0,-1-1 0,1 0 0,0 1 0,-1-1 0,1-1 0,-1 1 0,0 0 0,1-1 0,-1 0 0,0 1 0,0-1 0,0 0 0,3-4 0,10-8 0,0-2 0,-2 0 0,0-1 0,-1 0 0,0-1 0,11-23 0,24-32 0,232-269-1365,-263 325-5461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59.447"/>
    </inkml:context>
    <inkml:brush xml:id="br0">
      <inkml:brushProperty name="width" value="0.05" units="cm"/>
      <inkml:brushProperty name="height" value="0.05" units="cm"/>
    </inkml:brush>
  </inkml:definitions>
  <inkml:trace contextRef="#ctx0" brushRef="#br0">0 486 24575,'9'0'0,"-1"1"0,0 0 0,0 1 0,0 0 0,0 0 0,0 1 0,0 0 0,11 6 0,61 40 0,-26-15 0,-27-15 0,13 8 0,-38-26 0,-1-1 0,1 1 0,0 0 0,0-1 0,-1 0 0,1 1 0,0-1 0,0 0 0,-1 0 0,1 0 0,0 0 0,0 0 0,0 0 0,-1 0 0,1-1 0,0 1 0,0-1 0,-1 1 0,1-1 0,0 0 0,-1 1 0,2-2 0,21-17 0,-2-1 0,-1 0 0,0-2 0,-1-1 0,17-26 0,0 2 0,89-118 0,60-71 0,-170 218-1365,-4 2-5461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4:01.309"/>
    </inkml:context>
    <inkml:brush xml:id="br0">
      <inkml:brushProperty name="width" value="0.05" units="cm"/>
      <inkml:brushProperty name="height" value="0.05" units="cm"/>
    </inkml:brush>
  </inkml:definitions>
  <inkml:trace contextRef="#ctx0" brushRef="#br0">0 641 24575,'1'4'0,"0"-1"0,-1 0 0,1 0 0,0-1 0,1 1 0,-1 0 0,0 0 0,1 0 0,0-1 0,-1 1 0,1-1 0,4 4 0,30 31 0,-26-27 0,97 87 0,-105-95 0,0-1 0,0 1 0,0 0 0,0-1 0,0 1 0,1-1 0,-1 0 0,0 1 0,1-1 0,-1 0 0,1 0 0,-1-1 0,1 1 0,-1-1 0,1 1 0,0-1 0,-1 0 0,1 0 0,-1 0 0,1 0 0,0 0 0,-1-1 0,1 1 0,0-1 0,-1 0 0,1 1 0,-1-1 0,0-1 0,1 1 0,-1 0 0,0 0 0,1-1 0,-1 1 0,0-1 0,3-3 0,8-7 0,-1 0 0,0-1 0,0 0 0,11-20 0,-14 22 0,196-292 0,-7 10 0,-166 240 73,-23 38-552,0 0-1,19-24 1,-16 26-6347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4:02.853"/>
    </inkml:context>
    <inkml:brush xml:id="br0">
      <inkml:brushProperty name="width" value="0.05" units="cm"/>
      <inkml:brushProperty name="height" value="0.05" units="cm"/>
    </inkml:brush>
  </inkml:definitions>
  <inkml:trace contextRef="#ctx0" brushRef="#br0">0 489 24575,'6'2'0,"-1"0"0,0 0 0,0 1 0,0-1 0,0 1 0,0 1 0,0-1 0,-1 0 0,0 1 0,0 0 0,0 0 0,6 8 0,-2-3 0,44 47 0,77 110 0,-129-165 0,1 0 0,0 0 0,-1 0 0,1 0 0,0 0 0,0 0 0,-1 0 0,1 0 0,0-1 0,0 1 0,0 0 0,0-1 0,0 1 0,0 0 0,0-1 0,0 1 0,0-1 0,0 0 0,1 1 0,-1-1 0,0 0 0,0 1 0,0-1 0,1 0 0,-1 0 0,0 0 0,0 0 0,0 0 0,0-1 0,1 1 0,-1 0 0,0 0 0,0-1 0,0 1 0,0-1 0,0 1 0,0-1 0,0 1 0,0-1 0,0 0 0,0 0 0,0 1 0,0-1 0,0 0 0,0 0 0,-1 0 0,1 0 0,0 0 0,-1 0 0,1 0 0,0-2 0,7-9 0,0-1 0,-1 0 0,8-21 0,-5 12 0,223-459 0,-222 462 0,1 1 0,24-28 0,-22 29 0,0 0 0,14-27 0,-17 28-1365,-2 2-5461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4:04.507"/>
    </inkml:context>
    <inkml:brush xml:id="br0">
      <inkml:brushProperty name="width" value="0.05" units="cm"/>
      <inkml:brushProperty name="height" value="0.05" units="cm"/>
    </inkml:brush>
  </inkml:definitions>
  <inkml:trace contextRef="#ctx0" brushRef="#br0">1 987 24575,'4'1'0,"0"1"0,1 0 0,-1 0 0,0 0 0,0 0 0,0 0 0,-1 1 0,1 0 0,-1 0 0,1 0 0,4 5 0,11 9 0,31 24 0,-38-29 0,1-1 0,24 15 0,-35-25 0,-1 0 0,1-1 0,0 1 0,-1-1 0,1 0 0,0 1 0,-1-1 0,1 0 0,0 0 0,-1 0 0,1 0 0,0 0 0,0-1 0,-1 1 0,1-1 0,0 1 0,-1-1 0,1 1 0,-1-1 0,1 0 0,-1 0 0,1 1 0,-1-1 0,1 0 0,-1-1 0,0 1 0,0 0 0,1 0 0,-1 0 0,0-1 0,0 1 0,0-1 0,0 1 0,-1-1 0,1 1 0,0-1 0,0-1 0,6-11 0,0 0 0,-1 0 0,4-17 0,-8 25 0,336-851 0,-302 774 0,-30 70-341,1 0 0,1 0-1,13-16 1,-9 13-6485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4:06.661"/>
    </inkml:context>
    <inkml:brush xml:id="br0">
      <inkml:brushProperty name="width" value="0.05" units="cm"/>
      <inkml:brushProperty name="height" value="0.05" units="cm"/>
    </inkml:brush>
  </inkml:definitions>
  <inkml:trace contextRef="#ctx0" brushRef="#br0">1 535 24575,'10'0'0,"0"0"0,0 1 0,0 1 0,0 0 0,0 0 0,0 1 0,0 0 0,-1 1 0,0 0 0,11 7 0,-2 0 0,-1 1 0,-1 0 0,0 2 0,14 14 0,-29-27 0,-1 0 0,1 0 0,0 0 0,0 0 0,-1 0 0,1-1 0,0 1 0,0 0 0,0-1 0,0 1 0,0 0 0,0-1 0,0 1 0,0-1 0,0 0 0,0 1 0,1-1 0,-1 0 0,0 0 0,0 0 0,0 0 0,0 1 0,0-2 0,0 1 0,1 0 0,-1 0 0,0 0 0,0 0 0,0-1 0,0 1 0,0 0 0,0-1 0,0 1 0,0-1 0,0 0 0,0 1 0,0-1 0,0 0 0,0 1 0,0-1 0,-1 0 0,1 0 0,0 0 0,0 0 0,-1 0 0,1 0 0,-1 0 0,1 0 0,-1 0 0,1 0 0,-1 0 0,1-2 0,4-10 0,0-1 0,0 0 0,3-23 0,-2 11 0,16-41 0,2 2 0,4 1 0,57-99 0,-66 130-455,-2 0 0,18-52 0,-28 65-6371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39.773"/>
    </inkml:context>
    <inkml:brush xml:id="br0">
      <inkml:brushProperty name="width" value="0.05" units="cm"/>
      <inkml:brushProperty name="height" value="0.05" units="cm"/>
    </inkml:brush>
  </inkml:definitions>
  <inkml:trace contextRef="#ctx0" brushRef="#br0">1 484 24575,'5'0'0,"0"1"0,0 0 0,0 1 0,0-1 0,0 1 0,0 0 0,0 0 0,0 0 0,-1 1 0,1 0 0,-1 0 0,6 4 0,53 51 0,-41-36 0,-20-19 0,1-1 0,-1 0 0,1 0 0,0 0 0,0 0 0,0 0 0,0 0 0,0-1 0,0 0 0,1 1 0,-1-1 0,0 0 0,1-1 0,-1 1 0,1-1 0,-1 1 0,1-1 0,-1 0 0,1 0 0,-1-1 0,0 1 0,1-1 0,-1 1 0,1-1 0,-1 0 0,0 0 0,0-1 0,1 1 0,-1-1 0,0 0 0,0 1 0,0-1 0,-1 0 0,5-4 0,9-9 0,-1 0 0,-1 0 0,0-2 0,18-27 0,-19 26 0,22-30 0,204-257 0,-219 283-455,0-2 0,19-31 0,-29 38-6371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47.825"/>
    </inkml:context>
    <inkml:brush xml:id="br0">
      <inkml:brushProperty name="width" value="0.05" units="cm"/>
      <inkml:brushProperty name="height" value="0.05" units="cm"/>
    </inkml:brush>
  </inkml:definitions>
  <inkml:trace contextRef="#ctx0" brushRef="#br0">1 449 24575,'3'9'0,"-1"-1"0,2 0 0,-1 0 0,1-1 0,1 1 0,-1-1 0,7 9 0,-8-12 0,22 34 0,-16-21 0,2-1 0,0-1 0,21 23 0,-31-37 0,1 0 0,-1 0 0,1 0 0,-1 0 0,1 0 0,0-1 0,-1 1 0,1 0 0,0-1 0,-1 0 0,1 1 0,0-1 0,0 0 0,-1 0 0,1 0 0,0 0 0,0 0 0,-1 0 0,1-1 0,0 1 0,-1 0 0,1-1 0,0 1 0,-1-1 0,1 0 0,0 0 0,-1 0 0,1 1 0,-1-1 0,0-1 0,1 1 0,0-1 0,8-6 0,0-1 0,-1 1 0,11-14 0,-14 15 0,138-170 0,32-34 0,-108 131 0,-43 55-682,40-53-1,-52 59-6143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49.578"/>
    </inkml:context>
    <inkml:brush xml:id="br0">
      <inkml:brushProperty name="width" value="0.05" units="cm"/>
      <inkml:brushProperty name="height" value="0.05" units="cm"/>
    </inkml:brush>
  </inkml:definitions>
  <inkml:trace contextRef="#ctx0" brushRef="#br0">1 466 24575,'1'13'0,"1"0"0,0-1 0,1 1 0,1-1 0,0 1 0,0-1 0,1 0 0,1-1 0,0 1 0,12 16 0,1 5 0,-18-30 0,0 0 0,0-1 0,1 0 0,-1 1 0,0-1 0,1 0 0,0 0 0,0 1 0,-1-1 0,1-1 0,0 1 0,1 0 0,-1 0 0,0-1 0,0 1 0,1-1 0,-1 0 0,1 0 0,-1 0 0,1 0 0,0 0 0,-1 0 0,1-1 0,0 1 0,-1-1 0,1 0 0,0 0 0,0 0 0,-1 0 0,1 0 0,0-1 0,0 1 0,-1-1 0,1 1 0,-1-1 0,1 0 0,0 0 0,-1-1 0,0 1 0,1 0 0,3-3 0,9-7 0,-1-1 0,1 0 0,-2-1 0,24-28 0,-27 29 0,415-456 0,-352 389 0,-55 62-1365,-3 4-5461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51.071"/>
    </inkml:context>
    <inkml:brush xml:id="br0">
      <inkml:brushProperty name="width" value="0.05" units="cm"/>
      <inkml:brushProperty name="height" value="0.05" units="cm"/>
    </inkml:brush>
  </inkml:definitions>
  <inkml:trace contextRef="#ctx0" brushRef="#br0">0 788 24575,'3'0'0,"0"1"0,-1-1 0,1 1 0,0 0 0,-1 0 0,1 0 0,-1 0 0,1 1 0,-1-1 0,0 1 0,0-1 0,0 1 0,1 0 0,1 2 0,29 33 0,-25-27 0,14 18 0,-15-18 0,0 0 0,1-1 0,1 1 0,0-2 0,16 14 0,-22-20 0,0-1 0,-1 1 0,1-1 0,0 1 0,0-1 0,0 0 0,1 0 0,-1-1 0,0 1 0,0 0 0,0-1 0,1 0 0,-1 0 0,0 0 0,0 0 0,1-1 0,-1 1 0,0-1 0,0 0 0,0 0 0,0 0 0,0 0 0,0 0 0,0-1 0,0 1 0,5-5 0,9-6 0,-1 0 0,0-2 0,-1 0 0,-1-1 0,15-19 0,59-91 0,-41 55 0,215-279 0,-116 158 0,-74 94-1365,-60 82-5461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52.763"/>
    </inkml:context>
    <inkml:brush xml:id="br0">
      <inkml:brushProperty name="width" value="0.05" units="cm"/>
      <inkml:brushProperty name="height" value="0.05" units="cm"/>
    </inkml:brush>
  </inkml:definitions>
  <inkml:trace contextRef="#ctx0" brushRef="#br0">0 523 24575,'131'149'0,"-46"-45"0,-84-103 0,0 0 0,0 0 0,0 0 0,1 0 0,-1-1 0,0 1 0,1 0 0,-1-1 0,0 1 0,1-1 0,-1 1 0,1-1 0,-1 0 0,1 1 0,-1-1 0,1 0 0,-1 0 0,1 0 0,-1 0 0,1 0 0,-1-1 0,1 1 0,-1 0 0,1-1 0,-1 1 0,0-1 0,1 1 0,-1-1 0,1 0 0,-1 0 0,0 1 0,0-1 0,0 0 0,1 0 0,-1 0 0,0 0 0,0-1 0,1-1 0,8-7 0,-1-1 0,-1 1 0,10-17 0,-13 19 0,74-111 0,172-249 0,-201 302 0,59-60 0,-94 113-1365,-2 2-5461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54.259"/>
    </inkml:context>
    <inkml:brush xml:id="br0">
      <inkml:brushProperty name="width" value="0.05" units="cm"/>
      <inkml:brushProperty name="height" value="0.05" units="cm"/>
    </inkml:brush>
  </inkml:definitions>
  <inkml:trace contextRef="#ctx0" brushRef="#br0">1 486 24575,'2'6'0,"0"0"0,1 0 0,0 0 0,0-1 0,0 1 0,1-1 0,0 1 0,0-1 0,0-1 0,0 1 0,1 0 0,7 5 0,-4-3 0,123 124 0,-130-129 0,0 0 0,1 0 0,0 0 0,-1-1 0,1 1 0,0-1 0,0 1 0,-1-1 0,1 0 0,0 0 0,1 0 0,-1 0 0,0 0 0,0 0 0,0-1 0,0 1 0,1 0 0,-1-1 0,0 0 0,1 0 0,-1 0 0,0 0 0,1 0 0,-1 0 0,0 0 0,5-2 0,-2-1 0,0 0 0,0 0 0,-1-1 0,1 0 0,-1 0 0,1 0 0,-1 0 0,0-1 0,6-9 0,134-186 0,61-79 0,-64 102-1365,-127 161-5461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43.980"/>
    </inkml:context>
    <inkml:brush xml:id="br0">
      <inkml:brushProperty name="width" value="0.05" units="cm"/>
      <inkml:brushProperty name="height" value="0.05" units="cm"/>
    </inkml:brush>
  </inkml:definitions>
  <inkml:trace contextRef="#ctx0" brushRef="#br0">1 1 24575,'1'4'0,"1"0"0,0 1 0,0-1 0,0 0 0,0 0 0,0 0 0,1-1 0,0 1 0,0-1 0,0 1 0,5 3 0,9 13 0,23 34 0,4-2 0,80 76 0,-104-107 0,-1 2 0,-1 0 0,19 33 0,-20-28 0,2-2 0,30 35 0,-31-40-455,0 0 0,18 32 0,-25-35-6371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0:23:45.648"/>
    </inkml:context>
    <inkml:brush xml:id="br0">
      <inkml:brushProperty name="width" value="0.05" units="cm"/>
      <inkml:brushProperty name="height" value="0.05" units="cm"/>
    </inkml:brush>
  </inkml:definitions>
  <inkml:trace contextRef="#ctx0" brushRef="#br0">573 1 24575,'-23'23'0,"-197"207"0,47-30 0,129-138 0,27-38 0,-31 36 0,12-9-1365,25-37-5461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8154" cy="464657"/>
          </a:xfrm>
          <a:prstGeom prst="rect">
            <a:avLst/>
          </a:prstGeom>
        </p:spPr>
        <p:txBody>
          <a:bodyPr vert="horz" lIns="91391" tIns="45696" rIns="91391" bIns="45696" rtlCol="0"/>
          <a:lstStyle>
            <a:lvl1pPr algn="l">
              <a:defRPr sz="1200"/>
            </a:lvl1pPr>
          </a:lstStyle>
          <a:p>
            <a:endParaRPr lang="en-US" dirty="0"/>
          </a:p>
        </p:txBody>
      </p:sp>
      <p:sp>
        <p:nvSpPr>
          <p:cNvPr id="3" name="Date Placeholder 2"/>
          <p:cNvSpPr>
            <a:spLocks noGrp="1"/>
          </p:cNvSpPr>
          <p:nvPr>
            <p:ph type="dt" idx="1"/>
          </p:nvPr>
        </p:nvSpPr>
        <p:spPr>
          <a:xfrm>
            <a:off x="3970675" y="2"/>
            <a:ext cx="3038154" cy="464657"/>
          </a:xfrm>
          <a:prstGeom prst="rect">
            <a:avLst/>
          </a:prstGeom>
        </p:spPr>
        <p:txBody>
          <a:bodyPr vert="horz" lIns="91391" tIns="45696" rIns="91391" bIns="45696" rtlCol="0"/>
          <a:lstStyle>
            <a:lvl1pPr algn="r">
              <a:defRPr sz="1200"/>
            </a:lvl1pPr>
          </a:lstStyle>
          <a:p>
            <a:fld id="{98E81FD0-AD4F-43E4-8E16-19EB8963C4F4}" type="datetimeFigureOut">
              <a:rPr lang="en-US" smtClean="0"/>
              <a:pPr/>
              <a:t>5/15/2023</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1391" tIns="45696" rIns="91391" bIns="45696" rtlCol="0" anchor="ctr"/>
          <a:lstStyle/>
          <a:p>
            <a:endParaRPr lang="en-US" dirty="0"/>
          </a:p>
        </p:txBody>
      </p:sp>
      <p:sp>
        <p:nvSpPr>
          <p:cNvPr id="5" name="Notes Placeholder 4"/>
          <p:cNvSpPr>
            <a:spLocks noGrp="1"/>
          </p:cNvSpPr>
          <p:nvPr>
            <p:ph type="body" sz="quarter" idx="3"/>
          </p:nvPr>
        </p:nvSpPr>
        <p:spPr>
          <a:xfrm>
            <a:off x="701358" y="4415060"/>
            <a:ext cx="5607691" cy="418354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30116"/>
            <a:ext cx="3038154" cy="464657"/>
          </a:xfrm>
          <a:prstGeom prst="rect">
            <a:avLst/>
          </a:prstGeom>
        </p:spPr>
        <p:txBody>
          <a:bodyPr vert="horz" lIns="91391" tIns="45696" rIns="91391" bIns="4569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675" y="8830116"/>
            <a:ext cx="3038154" cy="464657"/>
          </a:xfrm>
          <a:prstGeom prst="rect">
            <a:avLst/>
          </a:prstGeom>
        </p:spPr>
        <p:txBody>
          <a:bodyPr vert="horz" lIns="91391" tIns="45696" rIns="91391" bIns="45696" rtlCol="0" anchor="b"/>
          <a:lstStyle>
            <a:lvl1pPr algn="r">
              <a:defRPr sz="1200"/>
            </a:lvl1pPr>
          </a:lstStyle>
          <a:p>
            <a:fld id="{363E8B09-EDF8-46DE-87E9-F2CE214A7A6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Highlights</a:t>
            </a:r>
            <a:r>
              <a:rPr lang="en-US" dirty="0"/>
              <a:t> </a:t>
            </a:r>
          </a:p>
          <a:p>
            <a:pPr marL="228480" indent="-228480">
              <a:buAutoNum type="arabicPeriod"/>
            </a:pPr>
            <a:r>
              <a:rPr lang="en-US" dirty="0"/>
              <a:t>Starting FY15 Potomac Edison invoices down 50%   </a:t>
            </a:r>
          </a:p>
          <a:p>
            <a:pPr marL="228480" indent="-228480">
              <a:buAutoNum type="arabicPeriod"/>
            </a:pPr>
            <a:r>
              <a:rPr lang="en-US" dirty="0" err="1"/>
              <a:t>Kwh</a:t>
            </a:r>
            <a:r>
              <a:rPr lang="en-US" dirty="0"/>
              <a:t> usage with variable rates no longer applies   </a:t>
            </a:r>
          </a:p>
          <a:p>
            <a:pPr marL="228480" indent="-228480">
              <a:buAutoNum type="arabicPeriod"/>
            </a:pPr>
            <a:r>
              <a:rPr lang="en-US" dirty="0" err="1"/>
              <a:t>Kwh</a:t>
            </a:r>
            <a:r>
              <a:rPr lang="en-US" dirty="0"/>
              <a:t> rates fixed to assist in proper budgeting   </a:t>
            </a:r>
          </a:p>
          <a:p>
            <a:pPr marL="228480" indent="-228480">
              <a:buAutoNum type="arabicPeriod"/>
            </a:pPr>
            <a:r>
              <a:rPr lang="en-US" dirty="0"/>
              <a:t>Certain line item charges no longer apply to Town </a:t>
            </a:r>
          </a:p>
        </p:txBody>
      </p:sp>
      <p:sp>
        <p:nvSpPr>
          <p:cNvPr id="4" name="Slide Number Placeholder 3"/>
          <p:cNvSpPr>
            <a:spLocks noGrp="1"/>
          </p:cNvSpPr>
          <p:nvPr>
            <p:ph type="sldNum" sz="quarter" idx="10"/>
          </p:nvPr>
        </p:nvSpPr>
        <p:spPr/>
        <p:txBody>
          <a:bodyPr/>
          <a:lstStyle/>
          <a:p>
            <a:fld id="{D46160AD-905E-4BA0-9DF2-94A96CA6F3E4}" type="slidenum">
              <a:rPr lang="en-US" smtClean="0"/>
              <a:pPr/>
              <a:t>62</a:t>
            </a:fld>
            <a:endParaRPr lang="en-US"/>
          </a:p>
        </p:txBody>
      </p:sp>
    </p:spTree>
    <p:extLst>
      <p:ext uri="{BB962C8B-B14F-4D97-AF65-F5344CB8AC3E}">
        <p14:creationId xmlns:p14="http://schemas.microsoft.com/office/powerpoint/2010/main" val="41210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8D668324-AB37-4DFC-9442-07B360B62250}" type="datetime1">
              <a:rPr lang="en-US" smtClean="0"/>
              <a:t>5/15/2023</a:t>
            </a:fld>
            <a:endParaRPr 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r>
              <a:rPr lang="en-US"/>
              <a:t>FY 2019 Budget</a:t>
            </a:r>
            <a:endParaRPr lang="en-US" dirty="0"/>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415094022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765602-20D8-4C6D-A03C-5DB970CED11E}" type="datetime1">
              <a:rPr lang="en-US" smtClean="0"/>
              <a:t>5/15/2023</a:t>
            </a:fld>
            <a:endParaRPr lang="en-US" dirty="0"/>
          </a:p>
        </p:txBody>
      </p:sp>
      <p:sp>
        <p:nvSpPr>
          <p:cNvPr id="5" name="Footer Placeholder 4"/>
          <p:cNvSpPr>
            <a:spLocks noGrp="1"/>
          </p:cNvSpPr>
          <p:nvPr>
            <p:ph type="ftr" sz="quarter" idx="11"/>
          </p:nvPr>
        </p:nvSpPr>
        <p:spPr/>
        <p:txBody>
          <a:bodyPr/>
          <a:lstStyle/>
          <a:p>
            <a:r>
              <a:rPr lang="en-US"/>
              <a:t>FY 2019 Budget</a:t>
            </a:r>
            <a:endParaRPr lang="en-US" dirty="0"/>
          </a:p>
        </p:txBody>
      </p:sp>
      <p:sp>
        <p:nvSpPr>
          <p:cNvPr id="6" name="Slide Number Placeholder 5"/>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242846984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765602-20D8-4C6D-A03C-5DB970CED11E}" type="datetime1">
              <a:rPr lang="en-US" smtClean="0"/>
              <a:t>5/15/2023</a:t>
            </a:fld>
            <a:endParaRPr lang="en-US" dirty="0"/>
          </a:p>
        </p:txBody>
      </p:sp>
      <p:sp>
        <p:nvSpPr>
          <p:cNvPr id="5" name="Footer Placeholder 4"/>
          <p:cNvSpPr>
            <a:spLocks noGrp="1"/>
          </p:cNvSpPr>
          <p:nvPr>
            <p:ph type="ftr" sz="quarter" idx="11"/>
          </p:nvPr>
        </p:nvSpPr>
        <p:spPr/>
        <p:txBody>
          <a:bodyPr/>
          <a:lstStyle/>
          <a:p>
            <a:r>
              <a:rPr lang="en-US"/>
              <a:t>FY 2019 Budget</a:t>
            </a:r>
            <a:endParaRPr lang="en-US" dirty="0"/>
          </a:p>
        </p:txBody>
      </p:sp>
      <p:sp>
        <p:nvSpPr>
          <p:cNvPr id="6" name="Slide Number Placeholder 5"/>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316029493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765602-20D8-4C6D-A03C-5DB970CED11E}" type="datetime1">
              <a:rPr lang="en-US" smtClean="0"/>
              <a:t>5/15/2023</a:t>
            </a:fld>
            <a:endParaRPr lang="en-US" dirty="0"/>
          </a:p>
        </p:txBody>
      </p:sp>
      <p:sp>
        <p:nvSpPr>
          <p:cNvPr id="5" name="Footer Placeholder 4"/>
          <p:cNvSpPr>
            <a:spLocks noGrp="1"/>
          </p:cNvSpPr>
          <p:nvPr>
            <p:ph type="ftr" sz="quarter" idx="11"/>
          </p:nvPr>
        </p:nvSpPr>
        <p:spPr/>
        <p:txBody>
          <a:bodyPr/>
          <a:lstStyle/>
          <a:p>
            <a:r>
              <a:rPr lang="en-US"/>
              <a:t>FY 2019 Budget</a:t>
            </a:r>
            <a:endParaRPr lang="en-US" dirty="0"/>
          </a:p>
        </p:txBody>
      </p:sp>
      <p:sp>
        <p:nvSpPr>
          <p:cNvPr id="6" name="Slide Number Placeholder 5"/>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39639223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F27DFE-CD32-4085-89F7-5AFCA73E0168}" type="datetime1">
              <a:rPr lang="en-US" smtClean="0"/>
              <a:t>5/15/2023</a:t>
            </a:fld>
            <a:endParaRPr lang="en-US" dirty="0"/>
          </a:p>
        </p:txBody>
      </p:sp>
      <p:sp>
        <p:nvSpPr>
          <p:cNvPr id="5" name="Footer Placeholder 4"/>
          <p:cNvSpPr>
            <a:spLocks noGrp="1"/>
          </p:cNvSpPr>
          <p:nvPr>
            <p:ph type="ftr" sz="quarter" idx="11"/>
          </p:nvPr>
        </p:nvSpPr>
        <p:spPr/>
        <p:txBody>
          <a:bodyPr/>
          <a:lstStyle/>
          <a:p>
            <a:r>
              <a:rPr lang="en-US"/>
              <a:t>FY 2019 Budget</a:t>
            </a:r>
            <a:endParaRPr lang="en-US" dirty="0"/>
          </a:p>
        </p:txBody>
      </p:sp>
      <p:sp>
        <p:nvSpPr>
          <p:cNvPr id="6" name="Slide Number Placeholder 5"/>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77446773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765602-20D8-4C6D-A03C-5DB970CED11E}" type="datetime1">
              <a:rPr lang="en-US" smtClean="0"/>
              <a:t>5/15/2023</a:t>
            </a:fld>
            <a:endParaRPr lang="en-US" dirty="0"/>
          </a:p>
        </p:txBody>
      </p:sp>
      <p:sp>
        <p:nvSpPr>
          <p:cNvPr id="6" name="Footer Placeholder 5"/>
          <p:cNvSpPr>
            <a:spLocks noGrp="1"/>
          </p:cNvSpPr>
          <p:nvPr>
            <p:ph type="ftr" sz="quarter" idx="11"/>
          </p:nvPr>
        </p:nvSpPr>
        <p:spPr/>
        <p:txBody>
          <a:bodyPr/>
          <a:lstStyle/>
          <a:p>
            <a:r>
              <a:rPr lang="en-US"/>
              <a:t>FY 2019 Budget</a:t>
            </a:r>
            <a:endParaRPr lang="en-US" dirty="0"/>
          </a:p>
        </p:txBody>
      </p:sp>
      <p:sp>
        <p:nvSpPr>
          <p:cNvPr id="7" name="Slide Number Placeholder 6"/>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165363548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765602-20D8-4C6D-A03C-5DB970CED11E}" type="datetime1">
              <a:rPr lang="en-US" smtClean="0"/>
              <a:t>5/15/2023</a:t>
            </a:fld>
            <a:endParaRPr lang="en-US" dirty="0"/>
          </a:p>
        </p:txBody>
      </p:sp>
      <p:sp>
        <p:nvSpPr>
          <p:cNvPr id="8" name="Footer Placeholder 7"/>
          <p:cNvSpPr>
            <a:spLocks noGrp="1"/>
          </p:cNvSpPr>
          <p:nvPr>
            <p:ph type="ftr" sz="quarter" idx="11"/>
          </p:nvPr>
        </p:nvSpPr>
        <p:spPr/>
        <p:txBody>
          <a:bodyPr/>
          <a:lstStyle/>
          <a:p>
            <a:r>
              <a:rPr lang="en-US"/>
              <a:t>FY 2019 Budget</a:t>
            </a:r>
            <a:endParaRPr lang="en-US" dirty="0"/>
          </a:p>
        </p:txBody>
      </p:sp>
      <p:sp>
        <p:nvSpPr>
          <p:cNvPr id="9" name="Slide Number Placeholder 8"/>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388922056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AC8F0E-941B-474E-84DD-3A472F5C4A79}" type="datetime1">
              <a:rPr lang="en-US" smtClean="0"/>
              <a:t>5/15/2023</a:t>
            </a:fld>
            <a:endParaRPr lang="en-US" dirty="0"/>
          </a:p>
        </p:txBody>
      </p:sp>
      <p:sp>
        <p:nvSpPr>
          <p:cNvPr id="4" name="Footer Placeholder 3"/>
          <p:cNvSpPr>
            <a:spLocks noGrp="1"/>
          </p:cNvSpPr>
          <p:nvPr>
            <p:ph type="ftr" sz="quarter" idx="11"/>
          </p:nvPr>
        </p:nvSpPr>
        <p:spPr/>
        <p:txBody>
          <a:bodyPr/>
          <a:lstStyle/>
          <a:p>
            <a:r>
              <a:rPr lang="en-US"/>
              <a:t>FY 2019 Budget</a:t>
            </a:r>
            <a:endParaRPr lang="en-US" dirty="0"/>
          </a:p>
        </p:txBody>
      </p:sp>
      <p:sp>
        <p:nvSpPr>
          <p:cNvPr id="5" name="Slide Number Placeholder 4"/>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114153769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E6455-B596-41CE-9B2D-CB128BEDF219}" type="datetime1">
              <a:rPr lang="en-US" smtClean="0"/>
              <a:t>5/15/2023</a:t>
            </a:fld>
            <a:endParaRPr lang="en-US" dirty="0"/>
          </a:p>
        </p:txBody>
      </p:sp>
      <p:sp>
        <p:nvSpPr>
          <p:cNvPr id="3" name="Footer Placeholder 2"/>
          <p:cNvSpPr>
            <a:spLocks noGrp="1"/>
          </p:cNvSpPr>
          <p:nvPr>
            <p:ph type="ftr" sz="quarter" idx="11"/>
          </p:nvPr>
        </p:nvSpPr>
        <p:spPr/>
        <p:txBody>
          <a:bodyPr/>
          <a:lstStyle/>
          <a:p>
            <a:r>
              <a:rPr lang="en-US"/>
              <a:t>FY 2019 Budget</a:t>
            </a:r>
            <a:endParaRPr lang="en-US" dirty="0"/>
          </a:p>
        </p:txBody>
      </p:sp>
      <p:sp>
        <p:nvSpPr>
          <p:cNvPr id="4" name="Slide Number Placeholder 3"/>
          <p:cNvSpPr>
            <a:spLocks noGrp="1"/>
          </p:cNvSpPr>
          <p:nvPr>
            <p:ph type="sldNum" sz="quarter" idx="12"/>
          </p:nvPr>
        </p:nvSpPr>
        <p:spPr/>
        <p:txBody>
          <a:body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291127811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6765602-20D8-4C6D-A03C-5DB970CED11E}" type="datetime1">
              <a:rPr lang="en-US" smtClean="0"/>
              <a:t>5/15/2023</a:t>
            </a:fld>
            <a:endParaRPr lang="en-US" dirty="0"/>
          </a:p>
        </p:txBody>
      </p:sp>
      <p:sp>
        <p:nvSpPr>
          <p:cNvPr id="6" name="Footer Placeholder 5"/>
          <p:cNvSpPr>
            <a:spLocks noGrp="1"/>
          </p:cNvSpPr>
          <p:nvPr>
            <p:ph type="ftr" sz="quarter" idx="11"/>
          </p:nvPr>
        </p:nvSpPr>
        <p:spPr/>
        <p:txBody>
          <a:bodyPr/>
          <a:lstStyle/>
          <a:p>
            <a:r>
              <a:rPr lang="en-US"/>
              <a:t>FY 2019 Budget</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157899115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39390D47-E71D-4FDD-AB6C-B3B995DB119C}" type="datetime1">
              <a:rPr lang="en-US" smtClean="0"/>
              <a:t>5/15/2023</a:t>
            </a:fld>
            <a:endParaRPr 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r>
              <a:rPr lang="en-US"/>
              <a:t>FY 2019 Budget</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3625056444"/>
      </p:ext>
    </p:extLst>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06765602-20D8-4C6D-A03C-5DB970CED11E}" type="datetime1">
              <a:rPr lang="en-US" smtClean="0"/>
              <a:t>5/15/2023</a:t>
            </a:fld>
            <a:endParaRPr lang="en-US" dirty="0"/>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r>
              <a:rPr lang="en-US"/>
              <a:t>FY 2019 Budget</a:t>
            </a:r>
            <a:endParaRPr lang="en-US" dirty="0"/>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41597707-FBF8-4415-A3B1-7F44884DE5C3}" type="slidenum">
              <a:rPr lang="en-US" smtClean="0"/>
              <a:pPr/>
              <a:t>‹#›</a:t>
            </a:fld>
            <a:endParaRPr lang="en-US" dirty="0"/>
          </a:p>
        </p:txBody>
      </p:sp>
    </p:spTree>
    <p:extLst>
      <p:ext uri="{BB962C8B-B14F-4D97-AF65-F5344CB8AC3E}">
        <p14:creationId xmlns:p14="http://schemas.microsoft.com/office/powerpoint/2010/main" val="419082673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random/>
  </p:transition>
  <p:hf hdr="0" ftr="0" dt="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ngall.com/water-png"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xhere.com/th/photo/1041345" TargetMode="External"/><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flickr.com/photos/30478819@N08/50988026653/" TargetMode="External"/><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7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7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7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7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7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7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7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hyperlink" Target="https://pixabay.com/en/new-year-fireworks-denmark-1118250/" TargetMode="External"/><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8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55.png"/><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50.png"/><Relationship Id="rId21" Type="http://schemas.openxmlformats.org/officeDocument/2006/relationships/image" Target="../media/image59.png"/><Relationship Id="rId7" Type="http://schemas.openxmlformats.org/officeDocument/2006/relationships/image" Target="../media/image520.png"/><Relationship Id="rId12" Type="http://schemas.openxmlformats.org/officeDocument/2006/relationships/customXml" Target="../ink/ink6.xml"/><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customXml" Target="../ink/ink3.xml"/><Relationship Id="rId11" Type="http://schemas.openxmlformats.org/officeDocument/2006/relationships/image" Target="../media/image54.png"/><Relationship Id="rId24" Type="http://schemas.openxmlformats.org/officeDocument/2006/relationships/customXml" Target="../ink/ink12.xml"/><Relationship Id="rId5" Type="http://schemas.openxmlformats.org/officeDocument/2006/relationships/image" Target="../media/image51.png"/><Relationship Id="rId15" Type="http://schemas.openxmlformats.org/officeDocument/2006/relationships/image" Target="../media/image560.png"/><Relationship Id="rId23" Type="http://schemas.openxmlformats.org/officeDocument/2006/relationships/image" Target="../media/image60.png"/><Relationship Id="rId28" Type="http://schemas.openxmlformats.org/officeDocument/2006/relationships/customXml" Target="../ink/ink14.xml"/><Relationship Id="rId10" Type="http://schemas.openxmlformats.org/officeDocument/2006/relationships/customXml" Target="../ink/ink5.xml"/><Relationship Id="rId19" Type="http://schemas.openxmlformats.org/officeDocument/2006/relationships/image" Target="../media/image58.png"/><Relationship Id="rId4" Type="http://schemas.openxmlformats.org/officeDocument/2006/relationships/customXml" Target="../ink/ink2.xml"/><Relationship Id="rId9" Type="http://schemas.openxmlformats.org/officeDocument/2006/relationships/image" Target="../media/image530.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iocenters-conference-room-2673328/" TargetMode="External"/><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lucianoduarte.com/en/about-dynamic-reading/" TargetMode="External"/><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mmitsburg Seal - 2016 CMYK.jpg"/>
          <p:cNvPicPr>
            <a:picLocks noChangeAspect="1"/>
          </p:cNvPicPr>
          <p:nvPr/>
        </p:nvPicPr>
        <p:blipFill rotWithShape="1">
          <a:blip r:embed="rId2" cstate="print"/>
          <a:srcRect l="9091" t="18521" b="13257"/>
          <a:stretch/>
        </p:blipFill>
        <p:spPr>
          <a:xfrm>
            <a:off x="20" y="10"/>
            <a:ext cx="9138521" cy="6857990"/>
          </a:xfrm>
          <a:prstGeom prst="rect">
            <a:avLst/>
          </a:prstGeom>
        </p:spPr>
      </p:pic>
      <p:sp>
        <p:nvSpPr>
          <p:cNvPr id="21" name="Rectangle 20">
            <a:extLst>
              <a:ext uri="{FF2B5EF4-FFF2-40B4-BE49-F238E27FC236}">
                <a16:creationId xmlns:a16="http://schemas.microsoft.com/office/drawing/2014/main" id="{E1030C29-580C-4A40-B8A8-F6BA962AE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3101" y="0"/>
            <a:ext cx="5655440" cy="6858000"/>
          </a:xfrm>
          <a:prstGeom prst="rect">
            <a:avLst/>
          </a:prstGeom>
          <a:solidFill>
            <a:srgbClr val="4474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40727" y="770467"/>
            <a:ext cx="4698626" cy="3352800"/>
          </a:xfrm>
        </p:spPr>
        <p:txBody>
          <a:bodyPr>
            <a:normAutofit/>
          </a:bodyPr>
          <a:lstStyle/>
          <a:p>
            <a:r>
              <a:rPr lang="en-US" b="1" dirty="0"/>
              <a:t>FY 2024 Budget Highlights</a:t>
            </a:r>
          </a:p>
        </p:txBody>
      </p:sp>
      <p:sp>
        <p:nvSpPr>
          <p:cNvPr id="3" name="Subtitle 2"/>
          <p:cNvSpPr>
            <a:spLocks noGrp="1"/>
          </p:cNvSpPr>
          <p:nvPr>
            <p:ph type="subTitle" idx="1"/>
          </p:nvPr>
        </p:nvSpPr>
        <p:spPr>
          <a:xfrm>
            <a:off x="3840726" y="4206875"/>
            <a:ext cx="4465074" cy="1880657"/>
          </a:xfrm>
        </p:spPr>
        <p:txBody>
          <a:bodyPr>
            <a:normAutofit/>
          </a:bodyPr>
          <a:lstStyle/>
          <a:p>
            <a:r>
              <a:rPr lang="en-US" sz="2400" b="1" dirty="0">
                <a:solidFill>
                  <a:srgbClr val="FFFFFF"/>
                </a:solidFill>
              </a:rPr>
              <a:t>Town Meeting: May 15, 2023</a:t>
            </a:r>
          </a:p>
          <a:p>
            <a:endParaRPr lang="en-US" sz="2400" b="1" dirty="0">
              <a:solidFill>
                <a:srgbClr val="FFFFFF"/>
              </a:solidFill>
            </a:endParaRPr>
          </a:p>
          <a:p>
            <a:pPr>
              <a:spcBef>
                <a:spcPts val="0"/>
              </a:spcBef>
            </a:pPr>
            <a:r>
              <a:rPr lang="en-US" sz="2400" b="1" i="1" dirty="0">
                <a:solidFill>
                  <a:srgbClr val="FFFFFF"/>
                </a:solidFill>
              </a:rPr>
              <a:t>Presentation by: Mayor Briggs, </a:t>
            </a:r>
          </a:p>
          <a:p>
            <a:pPr>
              <a:spcBef>
                <a:spcPts val="0"/>
              </a:spcBef>
            </a:pPr>
            <a:r>
              <a:rPr lang="en-US" sz="2400" b="1" i="1" dirty="0">
                <a:solidFill>
                  <a:srgbClr val="FFFFFF"/>
                </a:solidFill>
              </a:rPr>
              <a:t>Cathy Willets &amp; Cole Tabler</a:t>
            </a:r>
          </a:p>
        </p:txBody>
      </p:sp>
    </p:spTree>
  </p:cSld>
  <p:clrMapOvr>
    <a:overrideClrMapping bg1="dk1" tx1="lt1" bg2="dk2" tx2="lt2" accent1="accent1" accent2="accent2" accent3="accent3" accent4="accent4" accent5="accent5" accent6="accent6" hlink="hlink" folHlink="folHlink"/>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9281"/>
            <a:ext cx="9144000" cy="1658198"/>
          </a:xfrm>
          <a:noFill/>
        </p:spPr>
        <p:txBody>
          <a:bodyPr>
            <a:normAutofit/>
          </a:bodyPr>
          <a:lstStyle/>
          <a:p>
            <a:pPr algn="ctr"/>
            <a:r>
              <a:rPr lang="en-US" sz="4000" b="1" dirty="0">
                <a:solidFill>
                  <a:schemeClr val="accent2">
                    <a:lumMod val="50000"/>
                  </a:schemeClr>
                </a:solidFill>
                <a:latin typeface="Angsana New" panose="02020603050405020304" pitchFamily="18" charset="-34"/>
                <a:cs typeface="Angsana New" panose="02020603050405020304" pitchFamily="18" charset="-34"/>
              </a:rPr>
              <a:t>General Fund Expenses</a:t>
            </a:r>
            <a:br>
              <a:rPr lang="en-US" sz="4000" dirty="0">
                <a:solidFill>
                  <a:schemeClr val="accent2">
                    <a:lumMod val="50000"/>
                  </a:schemeClr>
                </a:solidFill>
              </a:rPr>
            </a:br>
            <a:r>
              <a:rPr lang="en-US" sz="4000" dirty="0">
                <a:solidFill>
                  <a:schemeClr val="accent2">
                    <a:lumMod val="50000"/>
                  </a:schemeClr>
                </a:solidFill>
              </a:rPr>
              <a:t> FY 2023 Budget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3845949"/>
              </p:ext>
            </p:extLst>
          </p:nvPr>
        </p:nvGraphicFramePr>
        <p:xfrm>
          <a:off x="381001" y="1498916"/>
          <a:ext cx="8534400" cy="527270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723322" y="5359084"/>
            <a:ext cx="2194560" cy="1397039"/>
          </a:xfrm>
        </p:spPr>
        <p:txBody>
          <a:bodyPr/>
          <a:lstStyle/>
          <a:p>
            <a:fld id="{41597707-FBF8-4415-A3B1-7F44884DE5C3}" type="slidenum">
              <a:rPr lang="en-US" sz="1200" b="1" smtClean="0">
                <a:solidFill>
                  <a:schemeClr val="tx1">
                    <a:alpha val="20000"/>
                  </a:schemeClr>
                </a:solidFill>
                <a:cs typeface="Angsana New" panose="02020603050405020304" pitchFamily="18" charset="-34"/>
              </a:rPr>
              <a:pPr/>
              <a:t>10</a:t>
            </a:fld>
            <a:endParaRPr lang="en-US" sz="1200" b="1" dirty="0">
              <a:solidFill>
                <a:schemeClr val="tx1">
                  <a:alpha val="20000"/>
                </a:schemeClr>
              </a:solidFill>
              <a:cs typeface="Angsana New" panose="02020603050405020304" pitchFamily="18" charset="-34"/>
            </a:endParaRPr>
          </a:p>
        </p:txBody>
      </p:sp>
      <p:sp>
        <p:nvSpPr>
          <p:cNvPr id="5" name="TextBox 4"/>
          <p:cNvSpPr txBox="1"/>
          <p:nvPr/>
        </p:nvSpPr>
        <p:spPr>
          <a:xfrm>
            <a:off x="5458755" y="1475878"/>
            <a:ext cx="35814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$2,053,217</a:t>
            </a: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a:noFill/>
        </p:spPr>
        <p:txBody>
          <a:bodyPr>
            <a:noAutofit/>
          </a:bodyPr>
          <a:lstStyle/>
          <a:p>
            <a:pPr algn="ctr"/>
            <a:r>
              <a:rPr lang="en-US" sz="4000" b="1" dirty="0">
                <a:solidFill>
                  <a:schemeClr val="accent2">
                    <a:lumMod val="50000"/>
                  </a:schemeClr>
                </a:solidFill>
                <a:latin typeface="Angsana New" panose="02020603050405020304" pitchFamily="18" charset="-34"/>
                <a:cs typeface="Angsana New" panose="02020603050405020304" pitchFamily="18" charset="-34"/>
              </a:rPr>
              <a:t>General Fund Expenses</a:t>
            </a:r>
            <a:br>
              <a:rPr lang="en-US" sz="4000" dirty="0">
                <a:solidFill>
                  <a:schemeClr val="accent2">
                    <a:lumMod val="50000"/>
                  </a:schemeClr>
                </a:solidFill>
                <a:latin typeface="Angsana New" panose="02020603050405020304" pitchFamily="18" charset="-34"/>
                <a:cs typeface="Angsana New" panose="02020603050405020304" pitchFamily="18" charset="-34"/>
              </a:rPr>
            </a:br>
            <a:r>
              <a:rPr lang="en-US" sz="4000" dirty="0">
                <a:solidFill>
                  <a:schemeClr val="accent2">
                    <a:lumMod val="50000"/>
                  </a:schemeClr>
                </a:solidFill>
                <a:latin typeface="Angsana New" panose="02020603050405020304" pitchFamily="18" charset="-34"/>
                <a:cs typeface="Angsana New" panose="02020603050405020304" pitchFamily="18" charset="-34"/>
              </a:rPr>
              <a:t> FY 2024 Budget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5613330"/>
              </p:ext>
            </p:extLst>
          </p:nvPr>
        </p:nvGraphicFramePr>
        <p:xfrm>
          <a:off x="457200" y="1295400"/>
          <a:ext cx="8229600" cy="531354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720840" y="5308561"/>
            <a:ext cx="2194560" cy="1397039"/>
          </a:xfrm>
        </p:spPr>
        <p:txBody>
          <a:bodyPr/>
          <a:lstStyle/>
          <a:p>
            <a:fld id="{41597707-FBF8-4415-A3B1-7F44884DE5C3}" type="slidenum">
              <a:rPr lang="en-US" sz="1200" smtClean="0">
                <a:solidFill>
                  <a:schemeClr val="tx1">
                    <a:alpha val="20000"/>
                  </a:schemeClr>
                </a:solidFill>
                <a:cs typeface="Angsana New" panose="02020603050405020304" pitchFamily="18" charset="-34"/>
              </a:rPr>
              <a:pPr/>
              <a:t>11</a:t>
            </a:fld>
            <a:endParaRPr lang="en-US" sz="1200" dirty="0">
              <a:solidFill>
                <a:schemeClr val="tx1">
                  <a:alpha val="20000"/>
                </a:schemeClr>
              </a:solidFill>
              <a:cs typeface="Angsana New" panose="02020603050405020304" pitchFamily="18" charset="-34"/>
            </a:endParaRPr>
          </a:p>
        </p:txBody>
      </p:sp>
      <p:sp>
        <p:nvSpPr>
          <p:cNvPr id="5" name="TextBox 4"/>
          <p:cNvSpPr txBox="1"/>
          <p:nvPr/>
        </p:nvSpPr>
        <p:spPr>
          <a:xfrm>
            <a:off x="5257800" y="1524000"/>
            <a:ext cx="34290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$2,181,496</a:t>
            </a:r>
          </a:p>
        </p:txBody>
      </p:sp>
    </p:spTree>
    <p:extLst>
      <p:ext uri="{BB962C8B-B14F-4D97-AF65-F5344CB8AC3E}">
        <p14:creationId xmlns:p14="http://schemas.microsoft.com/office/powerpoint/2010/main" val="3696532974"/>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82A0-EA7F-B907-0C54-E1588B0AC0B5}"/>
              </a:ext>
            </a:extLst>
          </p:cNvPr>
          <p:cNvSpPr>
            <a:spLocks noGrp="1"/>
          </p:cNvSpPr>
          <p:nvPr>
            <p:ph type="title"/>
          </p:nvPr>
        </p:nvSpPr>
        <p:spPr>
          <a:xfrm>
            <a:off x="1" y="0"/>
            <a:ext cx="9144000" cy="1658198"/>
          </a:xfrm>
        </p:spPr>
        <p:txBody>
          <a:bodyPr>
            <a:normAutofit/>
          </a:bodyPr>
          <a:lstStyle/>
          <a:p>
            <a:pPr algn="ctr"/>
            <a:r>
              <a:rPr lang="en-US" sz="4000" dirty="0">
                <a:solidFill>
                  <a:schemeClr val="accent2">
                    <a:lumMod val="50000"/>
                  </a:schemeClr>
                </a:solidFill>
              </a:rPr>
              <a:t>Legal Fees from FY20 to FY24</a:t>
            </a:r>
          </a:p>
        </p:txBody>
      </p:sp>
      <p:sp>
        <p:nvSpPr>
          <p:cNvPr id="4" name="Slide Number Placeholder 3">
            <a:extLst>
              <a:ext uri="{FF2B5EF4-FFF2-40B4-BE49-F238E27FC236}">
                <a16:creationId xmlns:a16="http://schemas.microsoft.com/office/drawing/2014/main" id="{A19FD104-A7DA-3F22-97AD-5A84B76EA07D}"/>
              </a:ext>
            </a:extLst>
          </p:cNvPr>
          <p:cNvSpPr>
            <a:spLocks noGrp="1"/>
          </p:cNvSpPr>
          <p:nvPr>
            <p:ph type="sldNum" sz="quarter" idx="12"/>
          </p:nvPr>
        </p:nvSpPr>
        <p:spPr>
          <a:xfrm>
            <a:off x="7620000" y="5924307"/>
            <a:ext cx="1421707" cy="868320"/>
          </a:xfrm>
        </p:spPr>
        <p:txBody>
          <a:bodyPr/>
          <a:lstStyle/>
          <a:p>
            <a:fld id="{41597707-FBF8-4415-A3B1-7F44884DE5C3}" type="slidenum">
              <a:rPr lang="en-US" sz="1400" smtClean="0">
                <a:solidFill>
                  <a:schemeClr val="tx1">
                    <a:lumMod val="95000"/>
                    <a:lumOff val="5000"/>
                    <a:alpha val="20000"/>
                  </a:schemeClr>
                </a:solidFill>
              </a:rPr>
              <a:pPr/>
              <a:t>12</a:t>
            </a:fld>
            <a:endParaRPr lang="en-US" sz="1400" dirty="0">
              <a:solidFill>
                <a:schemeClr val="tx1">
                  <a:lumMod val="95000"/>
                  <a:lumOff val="5000"/>
                  <a:alpha val="20000"/>
                </a:schemeClr>
              </a:solidFill>
            </a:endParaRPr>
          </a:p>
        </p:txBody>
      </p:sp>
      <p:graphicFrame>
        <p:nvGraphicFramePr>
          <p:cNvPr id="7" name="Chart 6">
            <a:extLst>
              <a:ext uri="{FF2B5EF4-FFF2-40B4-BE49-F238E27FC236}">
                <a16:creationId xmlns:a16="http://schemas.microsoft.com/office/drawing/2014/main" id="{1EEB62CA-A8ED-D948-3A4A-2549F9597E63}"/>
              </a:ext>
            </a:extLst>
          </p:cNvPr>
          <p:cNvGraphicFramePr/>
          <p:nvPr>
            <p:extLst>
              <p:ext uri="{D42A27DB-BD31-4B8C-83A1-F6EECF244321}">
                <p14:modId xmlns:p14="http://schemas.microsoft.com/office/powerpoint/2010/main" val="62922941"/>
              </p:ext>
            </p:extLst>
          </p:nvPr>
        </p:nvGraphicFramePr>
        <p:xfrm>
          <a:off x="279897" y="1524000"/>
          <a:ext cx="85344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783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5A16-0849-F545-69D8-0D0AC732F6D5}"/>
              </a:ext>
            </a:extLst>
          </p:cNvPr>
          <p:cNvSpPr>
            <a:spLocks noGrp="1"/>
          </p:cNvSpPr>
          <p:nvPr>
            <p:ph type="title"/>
          </p:nvPr>
        </p:nvSpPr>
        <p:spPr>
          <a:xfrm>
            <a:off x="0" y="80811"/>
            <a:ext cx="9144000" cy="1658198"/>
          </a:xfrm>
        </p:spPr>
        <p:txBody>
          <a:bodyPr/>
          <a:lstStyle/>
          <a:p>
            <a:pPr algn="ctr"/>
            <a:r>
              <a:rPr lang="en-US" dirty="0">
                <a:solidFill>
                  <a:schemeClr val="accent2">
                    <a:lumMod val="50000"/>
                  </a:schemeClr>
                </a:solidFill>
              </a:rPr>
              <a:t>Total Legal Fees from FY20 to FY24 </a:t>
            </a:r>
          </a:p>
        </p:txBody>
      </p:sp>
      <p:sp>
        <p:nvSpPr>
          <p:cNvPr id="4" name="Slide Number Placeholder 3">
            <a:extLst>
              <a:ext uri="{FF2B5EF4-FFF2-40B4-BE49-F238E27FC236}">
                <a16:creationId xmlns:a16="http://schemas.microsoft.com/office/drawing/2014/main" id="{0058DDEB-633B-7480-41AF-E833BE586631}"/>
              </a:ext>
            </a:extLst>
          </p:cNvPr>
          <p:cNvSpPr>
            <a:spLocks noGrp="1"/>
          </p:cNvSpPr>
          <p:nvPr>
            <p:ph type="sldNum" sz="quarter" idx="12"/>
          </p:nvPr>
        </p:nvSpPr>
        <p:spPr>
          <a:xfrm>
            <a:off x="6803463" y="5410200"/>
            <a:ext cx="2194560" cy="1397039"/>
          </a:xfrm>
        </p:spPr>
        <p:txBody>
          <a:bodyPr/>
          <a:lstStyle/>
          <a:p>
            <a:fld id="{41597707-FBF8-4415-A3B1-7F44884DE5C3}" type="slidenum">
              <a:rPr lang="en-US" sz="1200" smtClean="0">
                <a:solidFill>
                  <a:schemeClr val="tx1">
                    <a:alpha val="20000"/>
                  </a:schemeClr>
                </a:solidFill>
              </a:rPr>
              <a:pPr/>
              <a:t>13</a:t>
            </a:fld>
            <a:endParaRPr lang="en-US" sz="1200" dirty="0">
              <a:solidFill>
                <a:schemeClr val="tx1">
                  <a:alpha val="20000"/>
                </a:schemeClr>
              </a:solidFill>
            </a:endParaRPr>
          </a:p>
        </p:txBody>
      </p:sp>
      <p:graphicFrame>
        <p:nvGraphicFramePr>
          <p:cNvPr id="18" name="Content Placeholder 17">
            <a:extLst>
              <a:ext uri="{FF2B5EF4-FFF2-40B4-BE49-F238E27FC236}">
                <a16:creationId xmlns:a16="http://schemas.microsoft.com/office/drawing/2014/main" id="{154C27B8-9161-9715-F0B3-7D61D9331C56}"/>
              </a:ext>
            </a:extLst>
          </p:cNvPr>
          <p:cNvGraphicFramePr>
            <a:graphicFrameLocks noGrp="1"/>
          </p:cNvGraphicFramePr>
          <p:nvPr>
            <p:ph idx="1"/>
            <p:extLst>
              <p:ext uri="{D42A27DB-BD31-4B8C-83A1-F6EECF244321}">
                <p14:modId xmlns:p14="http://schemas.microsoft.com/office/powerpoint/2010/main" val="2030137748"/>
              </p:ext>
            </p:extLst>
          </p:nvPr>
        </p:nvGraphicFramePr>
        <p:xfrm>
          <a:off x="370285" y="1734278"/>
          <a:ext cx="8403430" cy="44240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382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919" y="152400"/>
            <a:ext cx="8079581" cy="1658198"/>
          </a:xfrm>
          <a:noFill/>
        </p:spPr>
        <p:txBody>
          <a:bodyPr>
            <a:normAutofit/>
          </a:bodyPr>
          <a:lstStyle/>
          <a:p>
            <a:pPr algn="ctr"/>
            <a:r>
              <a:rPr lang="en-US" sz="4000" b="1" dirty="0">
                <a:solidFill>
                  <a:schemeClr val="accent1">
                    <a:lumMod val="75000"/>
                  </a:schemeClr>
                </a:solidFill>
                <a:latin typeface="Angsana New" panose="02020603050405020304" pitchFamily="18" charset="-34"/>
                <a:cs typeface="Angsana New" panose="02020603050405020304" pitchFamily="18" charset="-34"/>
              </a:rPr>
              <a:t>Dept. 20: Police Safety Contractual </a:t>
            </a:r>
            <a:br>
              <a:rPr lang="en-US" sz="4000" dirty="0">
                <a:solidFill>
                  <a:schemeClr val="accent1">
                    <a:lumMod val="75000"/>
                  </a:schemeClr>
                </a:solidFill>
                <a:latin typeface="Angsana New" panose="02020603050405020304" pitchFamily="18" charset="-34"/>
                <a:cs typeface="Angsana New" panose="02020603050405020304" pitchFamily="18" charset="-34"/>
              </a:rPr>
            </a:br>
            <a:r>
              <a:rPr lang="en-US" sz="4000" dirty="0">
                <a:solidFill>
                  <a:schemeClr val="accent1">
                    <a:lumMod val="75000"/>
                  </a:schemeClr>
                </a:solidFill>
                <a:latin typeface="Angsana New" panose="02020603050405020304" pitchFamily="18" charset="-34"/>
                <a:cs typeface="Angsana New" panose="02020603050405020304" pitchFamily="18" charset="-34"/>
              </a:rPr>
              <a:t> FY 2014 to Current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7777922"/>
              </p:ext>
            </p:extLst>
          </p:nvPr>
        </p:nvGraphicFramePr>
        <p:xfrm>
          <a:off x="228600" y="1993900"/>
          <a:ext cx="8610599" cy="455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a:xfrm>
            <a:off x="6944124" y="5460961"/>
            <a:ext cx="2194560" cy="1397039"/>
          </a:xfrm>
        </p:spPr>
        <p:txBody>
          <a:bodyPr/>
          <a:lstStyle/>
          <a:p>
            <a:fld id="{41597707-FBF8-4415-A3B1-7F44884DE5C3}" type="slidenum">
              <a:rPr lang="en-US" sz="1200" b="1" smtClean="0">
                <a:solidFill>
                  <a:schemeClr val="tx1">
                    <a:alpha val="20000"/>
                  </a:schemeClr>
                </a:solidFill>
              </a:rPr>
              <a:pPr/>
              <a:t>14</a:t>
            </a:fld>
            <a:endParaRPr lang="en-US" sz="1200" b="1" dirty="0">
              <a:solidFill>
                <a:schemeClr val="tx1">
                  <a:alpha val="20000"/>
                </a:schemeClr>
              </a:solidFill>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26988" cy="1325562"/>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30: Public Works Streets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Contractual (5505)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62458145"/>
              </p:ext>
            </p:extLst>
          </p:nvPr>
        </p:nvGraphicFramePr>
        <p:xfrm>
          <a:off x="533400" y="1855380"/>
          <a:ext cx="82296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32428" y="5460961"/>
            <a:ext cx="2194560" cy="1397039"/>
          </a:xfrm>
        </p:spPr>
        <p:txBody>
          <a:bodyPr/>
          <a:lstStyle/>
          <a:p>
            <a:fld id="{41597707-FBF8-4415-A3B1-7F44884DE5C3}" type="slidenum">
              <a:rPr lang="en-US" sz="1200" smtClean="0">
                <a:solidFill>
                  <a:schemeClr val="tx1">
                    <a:alpha val="20000"/>
                  </a:schemeClr>
                </a:solidFill>
              </a:rPr>
              <a:pPr/>
              <a:t>15</a:t>
            </a:fld>
            <a:endParaRPr lang="en-US" sz="1200" dirty="0">
              <a:solidFill>
                <a:schemeClr val="tx1">
                  <a:alpha val="20000"/>
                </a:schemeClr>
              </a:solidFill>
            </a:endParaRPr>
          </a:p>
        </p:txBody>
      </p:sp>
      <p:sp>
        <p:nvSpPr>
          <p:cNvPr id="5" name="TextBox 4"/>
          <p:cNvSpPr txBox="1"/>
          <p:nvPr/>
        </p:nvSpPr>
        <p:spPr>
          <a:xfrm>
            <a:off x="4953000" y="2209800"/>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$23,425</a:t>
            </a: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30: Public Works Streets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Operating Supplies (6110)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7250102"/>
              </p:ext>
            </p:extLst>
          </p:nvPr>
        </p:nvGraphicFramePr>
        <p:xfrm>
          <a:off x="139995" y="2062613"/>
          <a:ext cx="89154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873240" y="5427643"/>
            <a:ext cx="2194560" cy="1397039"/>
          </a:xfrm>
        </p:spPr>
        <p:txBody>
          <a:bodyPr/>
          <a:lstStyle/>
          <a:p>
            <a:fld id="{41597707-FBF8-4415-A3B1-7F44884DE5C3}" type="slidenum">
              <a:rPr lang="en-US" sz="1200" smtClean="0">
                <a:solidFill>
                  <a:schemeClr val="tx1">
                    <a:alpha val="20000"/>
                  </a:schemeClr>
                </a:solidFill>
              </a:rPr>
              <a:pPr/>
              <a:t>16</a:t>
            </a:fld>
            <a:endParaRPr lang="en-US" sz="1200" dirty="0">
              <a:solidFill>
                <a:schemeClr val="tx1">
                  <a:alpha val="20000"/>
                </a:schemeClr>
              </a:solidFill>
            </a:endParaRPr>
          </a:p>
        </p:txBody>
      </p:sp>
      <p:sp>
        <p:nvSpPr>
          <p:cNvPr id="5" name="TextBox 4"/>
          <p:cNvSpPr txBox="1"/>
          <p:nvPr/>
        </p:nvSpPr>
        <p:spPr>
          <a:xfrm>
            <a:off x="5105400" y="2133600"/>
            <a:ext cx="340614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$13,900</a:t>
            </a: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30: Public Works Streets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Repairs &amp; Maintenance (6200)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9395687"/>
              </p:ext>
            </p:extLst>
          </p:nvPr>
        </p:nvGraphicFramePr>
        <p:xfrm>
          <a:off x="228600" y="1828799"/>
          <a:ext cx="86868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27643"/>
            <a:ext cx="2194560" cy="1397039"/>
          </a:xfrm>
        </p:spPr>
        <p:txBody>
          <a:bodyPr/>
          <a:lstStyle/>
          <a:p>
            <a:fld id="{41597707-FBF8-4415-A3B1-7F44884DE5C3}" type="slidenum">
              <a:rPr lang="en-US" sz="1200" smtClean="0">
                <a:solidFill>
                  <a:schemeClr val="tx1">
                    <a:alpha val="20000"/>
                  </a:schemeClr>
                </a:solidFill>
              </a:rPr>
              <a:pPr/>
              <a:t>17</a:t>
            </a:fld>
            <a:endParaRPr lang="en-US" sz="1200" dirty="0">
              <a:solidFill>
                <a:schemeClr val="tx1">
                  <a:alpha val="20000"/>
                </a:schemeClr>
              </a:solidFill>
            </a:endParaRPr>
          </a:p>
        </p:txBody>
      </p:sp>
      <p:sp>
        <p:nvSpPr>
          <p:cNvPr id="5" name="TextBox 4"/>
          <p:cNvSpPr txBox="1"/>
          <p:nvPr/>
        </p:nvSpPr>
        <p:spPr>
          <a:xfrm>
            <a:off x="4724400" y="1981200"/>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$5,150</a:t>
            </a: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17418" cy="1325562"/>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60: Parks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Operating Supplies (6110)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5202660"/>
              </p:ext>
            </p:extLst>
          </p:nvPr>
        </p:nvGraphicFramePr>
        <p:xfrm>
          <a:off x="228600" y="1564175"/>
          <a:ext cx="8763000" cy="505936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22859" y="5460961"/>
            <a:ext cx="2194560" cy="1397039"/>
          </a:xfrm>
        </p:spPr>
        <p:txBody>
          <a:bodyPr/>
          <a:lstStyle/>
          <a:p>
            <a:fld id="{41597707-FBF8-4415-A3B1-7F44884DE5C3}" type="slidenum">
              <a:rPr lang="en-US" sz="1200" smtClean="0">
                <a:solidFill>
                  <a:schemeClr val="tx1">
                    <a:alpha val="20000"/>
                  </a:schemeClr>
                </a:solidFill>
              </a:rPr>
              <a:pPr/>
              <a:t>18</a:t>
            </a:fld>
            <a:endParaRPr lang="en-US" sz="1200" dirty="0">
              <a:solidFill>
                <a:schemeClr val="tx1">
                  <a:alpha val="20000"/>
                </a:schemeClr>
              </a:solidFill>
            </a:endParaRPr>
          </a:p>
        </p:txBody>
      </p:sp>
      <p:sp>
        <p:nvSpPr>
          <p:cNvPr id="5" name="TextBox 4"/>
          <p:cNvSpPr txBox="1"/>
          <p:nvPr/>
        </p:nvSpPr>
        <p:spPr>
          <a:xfrm>
            <a:off x="4572000" y="2057400"/>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$5,850</a:t>
            </a: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9159"/>
            <a:ext cx="9144000"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60: Parks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Repairs &amp; Maintenance (6200)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431375"/>
              </p:ext>
            </p:extLst>
          </p:nvPr>
        </p:nvGraphicFramePr>
        <p:xfrm>
          <a:off x="114300" y="1798638"/>
          <a:ext cx="88392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57417"/>
            <a:ext cx="2194560" cy="1397039"/>
          </a:xfrm>
        </p:spPr>
        <p:txBody>
          <a:bodyPr/>
          <a:lstStyle/>
          <a:p>
            <a:fld id="{41597707-FBF8-4415-A3B1-7F44884DE5C3}" type="slidenum">
              <a:rPr lang="en-US" sz="1200" smtClean="0">
                <a:solidFill>
                  <a:schemeClr val="tx1">
                    <a:alpha val="20000"/>
                  </a:schemeClr>
                </a:solidFill>
              </a:rPr>
              <a:pPr/>
              <a:t>19</a:t>
            </a:fld>
            <a:endParaRPr lang="en-US" sz="1200" dirty="0">
              <a:solidFill>
                <a:schemeClr val="tx1">
                  <a:alpha val="20000"/>
                </a:schemeClr>
              </a:solidFill>
            </a:endParaRPr>
          </a:p>
        </p:txBody>
      </p:sp>
      <p:sp>
        <p:nvSpPr>
          <p:cNvPr id="5" name="TextBox 4"/>
          <p:cNvSpPr txBox="1"/>
          <p:nvPr/>
        </p:nvSpPr>
        <p:spPr>
          <a:xfrm>
            <a:off x="4843080" y="1981200"/>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$26,250</a:t>
            </a: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Graph on document with pen">
            <a:extLst>
              <a:ext uri="{FF2B5EF4-FFF2-40B4-BE49-F238E27FC236}">
                <a16:creationId xmlns:a16="http://schemas.microsoft.com/office/drawing/2014/main" id="{3E2303E1-9A0A-12DA-98E0-B78C106BAF65}"/>
              </a:ext>
            </a:extLst>
          </p:cNvPr>
          <p:cNvPicPr>
            <a:picLocks noChangeAspect="1"/>
          </p:cNvPicPr>
          <p:nvPr/>
        </p:nvPicPr>
        <p:blipFill rotWithShape="1">
          <a:blip r:embed="rId2"/>
          <a:srcRect l="19091" t="9091"/>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F78FA41B-9A77-4FFE-A10F-9443EFDE6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3026" y="2265037"/>
            <a:ext cx="5650974" cy="26286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45654" y="2477347"/>
            <a:ext cx="5075196" cy="1645920"/>
          </a:xfrm>
        </p:spPr>
        <p:txBody>
          <a:bodyPr vert="horz" lIns="91440" tIns="45720" rIns="91440" bIns="45720" rtlCol="0" anchor="b">
            <a:normAutofit/>
          </a:bodyPr>
          <a:lstStyle/>
          <a:p>
            <a:pPr>
              <a:lnSpc>
                <a:spcPct val="80000"/>
              </a:lnSpc>
            </a:pPr>
            <a:r>
              <a:rPr lang="en-US" sz="4700" b="1" kern="1200" spc="-120" baseline="0" dirty="0">
                <a:solidFill>
                  <a:schemeClr val="tx1"/>
                </a:solidFill>
                <a:latin typeface="+mj-lt"/>
                <a:ea typeface="+mj-ea"/>
                <a:cs typeface="+mj-cs"/>
              </a:rPr>
              <a:t>General Fund Revenues </a:t>
            </a:r>
          </a:p>
        </p:txBody>
      </p:sp>
      <p:sp>
        <p:nvSpPr>
          <p:cNvPr id="3" name="Slide Number Placeholder 2"/>
          <p:cNvSpPr>
            <a:spLocks noGrp="1"/>
          </p:cNvSpPr>
          <p:nvPr>
            <p:ph type="sldNum" sz="quarter" idx="12"/>
          </p:nvPr>
        </p:nvSpPr>
        <p:spPr>
          <a:xfrm>
            <a:off x="6947648" y="5410200"/>
            <a:ext cx="2194560" cy="1397039"/>
          </a:xfrm>
        </p:spPr>
        <p:txBody>
          <a:bodyPr vert="horz" lIns="91440" tIns="45720" rIns="91440" bIns="45720" rtlCol="0" anchor="b">
            <a:normAutofit/>
          </a:bodyPr>
          <a:lstStyle/>
          <a:p>
            <a:pPr defTabSz="914400">
              <a:lnSpc>
                <a:spcPct val="90000"/>
              </a:lnSpc>
              <a:spcAft>
                <a:spcPts val="600"/>
              </a:spcAft>
              <a:defRPr/>
            </a:pPr>
            <a:fld id="{41597707-FBF8-4415-A3B1-7F44884DE5C3}" type="slidenum">
              <a:rPr lang="en-US" sz="1200">
                <a:solidFill>
                  <a:srgbClr val="FFFFFF">
                    <a:alpha val="60000"/>
                  </a:srgbClr>
                </a:solidFill>
              </a:rPr>
              <a:pPr defTabSz="914400">
                <a:lnSpc>
                  <a:spcPct val="90000"/>
                </a:lnSpc>
                <a:spcAft>
                  <a:spcPts val="600"/>
                </a:spcAft>
                <a:defRPr/>
              </a:pPr>
              <a:t>2</a:t>
            </a:fld>
            <a:endParaRPr lang="en-US" sz="1200" dirty="0">
              <a:solidFill>
                <a:srgbClr val="FFFFFF">
                  <a:alpha val="60000"/>
                </a:srgbClr>
              </a:solidFill>
            </a:endParaRPr>
          </a:p>
        </p:txBody>
      </p:sp>
    </p:spTree>
  </p:cSld>
  <p:clrMapOvr>
    <a:overrideClrMapping bg1="dk1" tx1="lt1" bg2="dk2" tx2="lt2" accent1="accent1" accent2="accent2" accent3="accent3" accent4="accent4" accent5="accent5" accent6="accent6" hlink="hlink" folHlink="folHlink"/>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7963"/>
            <a:ext cx="9144000" cy="1325562"/>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60: Parks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Special Events &amp; Programs (6901)</a:t>
            </a:r>
          </a:p>
        </p:txBody>
      </p:sp>
      <p:graphicFrame>
        <p:nvGraphicFramePr>
          <p:cNvPr id="8" name="Content Placeholder 7">
            <a:extLst>
              <a:ext uri="{FF2B5EF4-FFF2-40B4-BE49-F238E27FC236}">
                <a16:creationId xmlns:a16="http://schemas.microsoft.com/office/drawing/2014/main" id="{7DE70996-5FAC-4B84-8EBC-26AB1EB9CB5D}"/>
              </a:ext>
            </a:extLst>
          </p:cNvPr>
          <p:cNvGraphicFramePr>
            <a:graphicFrameLocks noGrp="1"/>
          </p:cNvGraphicFramePr>
          <p:nvPr>
            <p:ph idx="1"/>
            <p:extLst>
              <p:ext uri="{D42A27DB-BD31-4B8C-83A1-F6EECF244321}">
                <p14:modId xmlns:p14="http://schemas.microsoft.com/office/powerpoint/2010/main" val="2777001975"/>
              </p:ext>
            </p:extLst>
          </p:nvPr>
        </p:nvGraphicFramePr>
        <p:xfrm>
          <a:off x="293914" y="1509474"/>
          <a:ext cx="8556171" cy="510338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20</a:t>
            </a:fld>
            <a:endParaRPr lang="en-US" sz="1200" dirty="0">
              <a:solidFill>
                <a:schemeClr val="tx1">
                  <a:alpha val="20000"/>
                </a:schemeClr>
              </a:solidFill>
            </a:endParaRPr>
          </a:p>
        </p:txBody>
      </p:sp>
      <p:sp>
        <p:nvSpPr>
          <p:cNvPr id="5" name="TextBox 4"/>
          <p:cNvSpPr txBox="1"/>
          <p:nvPr/>
        </p:nvSpPr>
        <p:spPr>
          <a:xfrm>
            <a:off x="3672840" y="1828800"/>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$11,950</a:t>
            </a:r>
          </a:p>
        </p:txBody>
      </p:sp>
    </p:spTree>
    <p:extLst>
      <p:ext uri="{BB962C8B-B14F-4D97-AF65-F5344CB8AC3E}">
        <p14:creationId xmlns:p14="http://schemas.microsoft.com/office/powerpoint/2010/main" val="1046314388"/>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26B0-5011-A82D-F604-6DEE4F8EA902}"/>
              </a:ext>
            </a:extLst>
          </p:cNvPr>
          <p:cNvSpPr>
            <a:spLocks noGrp="1"/>
          </p:cNvSpPr>
          <p:nvPr>
            <p:ph type="title"/>
          </p:nvPr>
        </p:nvSpPr>
        <p:spPr>
          <a:xfrm>
            <a:off x="-15140" y="-31898"/>
            <a:ext cx="9159140" cy="1658198"/>
          </a:xfrm>
        </p:spPr>
        <p:txBody>
          <a:bodyPr>
            <a:normAutofit/>
          </a:bodyPr>
          <a:lstStyle/>
          <a:p>
            <a:pPr algn="ctr"/>
            <a:r>
              <a:rPr lang="en-US" sz="4000" dirty="0">
                <a:solidFill>
                  <a:schemeClr val="accent4"/>
                </a:solidFill>
                <a:latin typeface="Angsana New" panose="02020603050405020304" pitchFamily="18" charset="-34"/>
                <a:cs typeface="Angsana New" panose="02020603050405020304" pitchFamily="18" charset="-34"/>
              </a:rPr>
              <a:t>FY23 Contractual Dept. 60</a:t>
            </a:r>
          </a:p>
        </p:txBody>
      </p:sp>
      <p:sp>
        <p:nvSpPr>
          <p:cNvPr id="4" name="Slide Number Placeholder 3">
            <a:extLst>
              <a:ext uri="{FF2B5EF4-FFF2-40B4-BE49-F238E27FC236}">
                <a16:creationId xmlns:a16="http://schemas.microsoft.com/office/drawing/2014/main" id="{B83C017C-2AD5-633F-D700-DECF6D484B50}"/>
              </a:ext>
            </a:extLst>
          </p:cNvPr>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21</a:t>
            </a:fld>
            <a:endParaRPr lang="en-US" sz="1200" dirty="0">
              <a:solidFill>
                <a:schemeClr val="tx1">
                  <a:alpha val="20000"/>
                </a:schemeClr>
              </a:solidFill>
            </a:endParaRPr>
          </a:p>
        </p:txBody>
      </p:sp>
      <p:graphicFrame>
        <p:nvGraphicFramePr>
          <p:cNvPr id="18" name="Content Placeholder 17">
            <a:extLst>
              <a:ext uri="{FF2B5EF4-FFF2-40B4-BE49-F238E27FC236}">
                <a16:creationId xmlns:a16="http://schemas.microsoft.com/office/drawing/2014/main" id="{3A33D8B4-C4E9-8C1F-6FAE-BC5AD05F80F2}"/>
              </a:ext>
            </a:extLst>
          </p:cNvPr>
          <p:cNvGraphicFramePr>
            <a:graphicFrameLocks noGrp="1"/>
          </p:cNvGraphicFramePr>
          <p:nvPr>
            <p:ph idx="1"/>
            <p:extLst>
              <p:ext uri="{D42A27DB-BD31-4B8C-83A1-F6EECF244321}">
                <p14:modId xmlns:p14="http://schemas.microsoft.com/office/powerpoint/2010/main" val="4041524178"/>
              </p:ext>
            </p:extLst>
          </p:nvPr>
        </p:nvGraphicFramePr>
        <p:xfrm>
          <a:off x="304800" y="1487578"/>
          <a:ext cx="8572500" cy="49132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1244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OACS1.jpg"/>
          <p:cNvPicPr>
            <a:picLocks noChangeAspect="1"/>
          </p:cNvPicPr>
          <p:nvPr/>
        </p:nvPicPr>
        <p:blipFill rotWithShape="1">
          <a:blip r:embed="rId2" cstate="print">
            <a:duotone>
              <a:prstClr val="black"/>
              <a:prstClr val="white"/>
            </a:duotone>
          </a:blip>
          <a:srcRect l="11053" r="-1" b="-1"/>
          <a:stretch/>
        </p:blipFill>
        <p:spPr>
          <a:xfrm>
            <a:off x="20" y="10"/>
            <a:ext cx="9138521" cy="6857990"/>
          </a:xfrm>
          <a:prstGeom prst="rect">
            <a:avLst/>
          </a:prstGeom>
        </p:spPr>
      </p:pic>
      <p:sp>
        <p:nvSpPr>
          <p:cNvPr id="18" name="Rectangle 17">
            <a:extLst>
              <a:ext uri="{FF2B5EF4-FFF2-40B4-BE49-F238E27FC236}">
                <a16:creationId xmlns:a16="http://schemas.microsoft.com/office/drawing/2014/main" id="{92EB28C3-D8CB-4682-9EDD-CDD8AF62D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200" y="0"/>
            <a:ext cx="3475155" cy="6858000"/>
          </a:xfrm>
          <a:prstGeom prst="rect">
            <a:avLst/>
          </a:prstGeom>
          <a:solidFill>
            <a:srgbClr val="6E6C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5929312" y="770467"/>
            <a:ext cx="2877849" cy="3352800"/>
          </a:xfrm>
        </p:spPr>
        <p:txBody>
          <a:bodyPr vert="horz" lIns="91440" tIns="45720" rIns="91440" bIns="45720" rtlCol="0" anchor="b">
            <a:normAutofit/>
          </a:bodyPr>
          <a:lstStyle/>
          <a:p>
            <a:pPr>
              <a:lnSpc>
                <a:spcPct val="80000"/>
              </a:lnSpc>
            </a:pPr>
            <a:r>
              <a:rPr lang="en-US" sz="4700" b="1" kern="1200" spc="-120" baseline="0" dirty="0">
                <a:solidFill>
                  <a:srgbClr val="FFFFFF"/>
                </a:solidFill>
                <a:latin typeface="+mj-lt"/>
                <a:ea typeface="+mj-ea"/>
                <a:cs typeface="+mj-cs"/>
              </a:rPr>
              <a:t>Capital Projects Fund </a:t>
            </a:r>
          </a:p>
        </p:txBody>
      </p:sp>
      <p:sp>
        <p:nvSpPr>
          <p:cNvPr id="3" name="Slide Number Placeholder 2"/>
          <p:cNvSpPr>
            <a:spLocks noGrp="1"/>
          </p:cNvSpPr>
          <p:nvPr>
            <p:ph type="sldNum" sz="quarter" idx="12"/>
          </p:nvPr>
        </p:nvSpPr>
        <p:spPr>
          <a:xfrm>
            <a:off x="6943981" y="5462733"/>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chemeClr val="tx1">
                    <a:alpha val="25000"/>
                  </a:schemeClr>
                </a:solidFill>
              </a:rPr>
              <a:pPr defTabSz="914400">
                <a:lnSpc>
                  <a:spcPct val="90000"/>
                </a:lnSpc>
                <a:spcAft>
                  <a:spcPts val="600"/>
                </a:spcAft>
              </a:pPr>
              <a:t>22</a:t>
            </a:fld>
            <a:endParaRPr lang="en-US" sz="1200" dirty="0">
              <a:solidFill>
                <a:schemeClr val="tx1">
                  <a:alpha val="25000"/>
                </a:schemeClr>
              </a:solidFill>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4592" cy="1143000"/>
          </a:xfrm>
          <a:noFill/>
        </p:spPr>
        <p:txBody>
          <a:bodyPr>
            <a:normAutofit/>
          </a:bodyPr>
          <a:lstStyle/>
          <a:p>
            <a:pPr algn="ctr"/>
            <a:r>
              <a:rPr lang="en-US" sz="4000" b="1" dirty="0">
                <a:solidFill>
                  <a:schemeClr val="accent6">
                    <a:lumMod val="75000"/>
                  </a:schemeClr>
                </a:solidFill>
                <a:latin typeface="Angsana New" panose="02020603050405020304" pitchFamily="18" charset="-34"/>
                <a:cs typeface="Angsana New" panose="02020603050405020304" pitchFamily="18" charset="-34"/>
              </a:rPr>
              <a:t>Projects for FY 2024</a:t>
            </a:r>
            <a:endParaRPr lang="en-US" sz="4000" i="1" dirty="0">
              <a:solidFill>
                <a:schemeClr val="accent6">
                  <a:lumMod val="75000"/>
                </a:schemeClr>
              </a:solidFill>
              <a:latin typeface="Angsana New" panose="02020603050405020304" pitchFamily="18" charset="-34"/>
              <a:cs typeface="Angsana New" panose="02020603050405020304" pitchFamily="18" charset="-34"/>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937570"/>
              </p:ext>
            </p:extLst>
          </p:nvPr>
        </p:nvGraphicFramePr>
        <p:xfrm>
          <a:off x="228600" y="1419857"/>
          <a:ext cx="8804593" cy="3624583"/>
        </p:xfrm>
        <a:graphic>
          <a:graphicData uri="http://schemas.openxmlformats.org/drawingml/2006/table">
            <a:tbl>
              <a:tblPr firstRow="1" bandRow="1">
                <a:tableStyleId>{5C22544A-7EE6-4342-B048-85BDC9FD1C3A}</a:tableStyleId>
              </a:tblPr>
              <a:tblGrid>
                <a:gridCol w="4617315">
                  <a:extLst>
                    <a:ext uri="{9D8B030D-6E8A-4147-A177-3AD203B41FA5}">
                      <a16:colId xmlns:a16="http://schemas.microsoft.com/office/drawing/2014/main" val="1724490220"/>
                    </a:ext>
                  </a:extLst>
                </a:gridCol>
                <a:gridCol w="4187278">
                  <a:extLst>
                    <a:ext uri="{9D8B030D-6E8A-4147-A177-3AD203B41FA5}">
                      <a16:colId xmlns:a16="http://schemas.microsoft.com/office/drawing/2014/main" val="808078519"/>
                    </a:ext>
                  </a:extLst>
                </a:gridCol>
              </a:tblGrid>
              <a:tr h="518160">
                <a:tc>
                  <a:txBody>
                    <a:bodyPr/>
                    <a:lstStyle/>
                    <a:p>
                      <a:r>
                        <a:rPr lang="en-US" sz="2400" dirty="0"/>
                        <a:t>Project:</a:t>
                      </a:r>
                    </a:p>
                  </a:txBody>
                  <a:tcPr>
                    <a:solidFill>
                      <a:schemeClr val="accent6">
                        <a:lumMod val="75000"/>
                      </a:schemeClr>
                    </a:solidFill>
                  </a:tcPr>
                </a:tc>
                <a:tc>
                  <a:txBody>
                    <a:bodyPr/>
                    <a:lstStyle/>
                    <a:p>
                      <a:r>
                        <a:rPr lang="en-US" sz="2400" dirty="0"/>
                        <a:t>Location:</a:t>
                      </a:r>
                    </a:p>
                  </a:txBody>
                  <a:tcPr>
                    <a:solidFill>
                      <a:schemeClr val="accent6">
                        <a:lumMod val="75000"/>
                      </a:schemeClr>
                    </a:solidFill>
                  </a:tcPr>
                </a:tc>
                <a:extLst>
                  <a:ext uri="{0D108BD9-81ED-4DB2-BD59-A6C34878D82A}">
                    <a16:rowId xmlns:a16="http://schemas.microsoft.com/office/drawing/2014/main" val="231695064"/>
                  </a:ext>
                </a:extLst>
              </a:tr>
              <a:tr h="518160">
                <a:tc>
                  <a:txBody>
                    <a:bodyPr/>
                    <a:lstStyle/>
                    <a:p>
                      <a:r>
                        <a:rPr lang="en-US" sz="2000" dirty="0"/>
                        <a:t>Tree</a:t>
                      </a:r>
                      <a:r>
                        <a:rPr lang="en-US" sz="2000" baseline="0" dirty="0"/>
                        <a:t> Plantings (MS4)</a:t>
                      </a:r>
                      <a:endParaRPr lang="en-US" sz="2000" dirty="0"/>
                    </a:p>
                  </a:txBody>
                  <a:tcPr>
                    <a:solidFill>
                      <a:schemeClr val="accent6">
                        <a:lumMod val="60000"/>
                        <a:lumOff val="40000"/>
                      </a:schemeClr>
                    </a:solidFill>
                  </a:tcPr>
                </a:tc>
                <a:tc>
                  <a:txBody>
                    <a:bodyPr/>
                    <a:lstStyle/>
                    <a:p>
                      <a:r>
                        <a:rPr lang="en-US" sz="2000" dirty="0"/>
                        <a:t>S Seton (Daughters of Charity)</a:t>
                      </a:r>
                    </a:p>
                  </a:txBody>
                  <a:tcPr>
                    <a:solidFill>
                      <a:schemeClr val="accent6">
                        <a:lumMod val="60000"/>
                        <a:lumOff val="40000"/>
                      </a:schemeClr>
                    </a:solidFill>
                  </a:tcPr>
                </a:tc>
                <a:extLst>
                  <a:ext uri="{0D108BD9-81ED-4DB2-BD59-A6C34878D82A}">
                    <a16:rowId xmlns:a16="http://schemas.microsoft.com/office/drawing/2014/main" val="1870972849"/>
                  </a:ext>
                </a:extLst>
              </a:tr>
              <a:tr h="515623">
                <a:tc>
                  <a:txBody>
                    <a:bodyPr/>
                    <a:lstStyle/>
                    <a:p>
                      <a:r>
                        <a:rPr lang="en-US" sz="2000" dirty="0"/>
                        <a:t>Historic Walking Tour Brochure &amp; Webpage</a:t>
                      </a:r>
                    </a:p>
                  </a:txBody>
                  <a:tcPr>
                    <a:solidFill>
                      <a:schemeClr val="accent4">
                        <a:lumMod val="20000"/>
                        <a:lumOff val="80000"/>
                      </a:schemeClr>
                    </a:solidFill>
                  </a:tcPr>
                </a:tc>
                <a:tc>
                  <a:txBody>
                    <a:bodyPr/>
                    <a:lstStyle/>
                    <a:p>
                      <a:r>
                        <a:rPr lang="en-US" sz="2000" dirty="0"/>
                        <a:t>Throughout</a:t>
                      </a:r>
                      <a:r>
                        <a:rPr lang="en-US" sz="2000" baseline="0" dirty="0"/>
                        <a:t> Town</a:t>
                      </a:r>
                      <a:endParaRPr lang="en-US" sz="2000" dirty="0"/>
                    </a:p>
                  </a:txBody>
                  <a:tcPr>
                    <a:solidFill>
                      <a:schemeClr val="accent4">
                        <a:lumMod val="20000"/>
                        <a:lumOff val="80000"/>
                      </a:schemeClr>
                    </a:solidFill>
                  </a:tcPr>
                </a:tc>
                <a:extLst>
                  <a:ext uri="{0D108BD9-81ED-4DB2-BD59-A6C34878D82A}">
                    <a16:rowId xmlns:a16="http://schemas.microsoft.com/office/drawing/2014/main" val="2981267138"/>
                  </a:ext>
                </a:extLst>
              </a:tr>
              <a:tr h="518160">
                <a:tc>
                  <a:txBody>
                    <a:bodyPr/>
                    <a:lstStyle/>
                    <a:p>
                      <a:r>
                        <a:rPr lang="en-US" sz="2000" dirty="0"/>
                        <a:t>Upgrade Parking Meters</a:t>
                      </a:r>
                    </a:p>
                  </a:txBody>
                  <a:tcPr>
                    <a:solidFill>
                      <a:schemeClr val="accent6">
                        <a:lumMod val="60000"/>
                        <a:lumOff val="40000"/>
                      </a:schemeClr>
                    </a:solidFill>
                  </a:tcPr>
                </a:tc>
                <a:tc>
                  <a:txBody>
                    <a:bodyPr/>
                    <a:lstStyle/>
                    <a:p>
                      <a:r>
                        <a:rPr lang="en-US" sz="2000" dirty="0"/>
                        <a:t>Throughout Town</a:t>
                      </a:r>
                    </a:p>
                  </a:txBody>
                  <a:tcPr>
                    <a:solidFill>
                      <a:schemeClr val="accent6">
                        <a:lumMod val="60000"/>
                        <a:lumOff val="40000"/>
                      </a:schemeClr>
                    </a:solidFill>
                  </a:tcPr>
                </a:tc>
                <a:extLst>
                  <a:ext uri="{0D108BD9-81ED-4DB2-BD59-A6C34878D82A}">
                    <a16:rowId xmlns:a16="http://schemas.microsoft.com/office/drawing/2014/main" val="4171157566"/>
                  </a:ext>
                </a:extLst>
              </a:tr>
              <a:tr h="518160">
                <a:tc>
                  <a:txBody>
                    <a:bodyPr/>
                    <a:lstStyle/>
                    <a:p>
                      <a:r>
                        <a:rPr lang="en-US" sz="2000" dirty="0"/>
                        <a:t>Parking Lot</a:t>
                      </a:r>
                    </a:p>
                  </a:txBody>
                  <a:tcPr>
                    <a:solidFill>
                      <a:schemeClr val="accent4">
                        <a:lumMod val="20000"/>
                        <a:lumOff val="80000"/>
                      </a:schemeClr>
                    </a:solidFill>
                  </a:tcPr>
                </a:tc>
                <a:tc>
                  <a:txBody>
                    <a:bodyPr/>
                    <a:lstStyle/>
                    <a:p>
                      <a:r>
                        <a:rPr lang="en-US" sz="2000" dirty="0"/>
                        <a:t>Rainbow Lake</a:t>
                      </a:r>
                    </a:p>
                  </a:txBody>
                  <a:tcPr>
                    <a:solidFill>
                      <a:schemeClr val="accent4">
                        <a:lumMod val="20000"/>
                        <a:lumOff val="80000"/>
                      </a:schemeClr>
                    </a:solidFill>
                  </a:tcPr>
                </a:tc>
                <a:extLst>
                  <a:ext uri="{0D108BD9-81ED-4DB2-BD59-A6C34878D82A}">
                    <a16:rowId xmlns:a16="http://schemas.microsoft.com/office/drawing/2014/main" val="3214896739"/>
                  </a:ext>
                </a:extLst>
              </a:tr>
              <a:tr h="518160">
                <a:tc>
                  <a:txBody>
                    <a:bodyPr/>
                    <a:lstStyle/>
                    <a:p>
                      <a:r>
                        <a:rPr lang="en-US" sz="2000" dirty="0"/>
                        <a:t>Storybook Trail</a:t>
                      </a:r>
                    </a:p>
                  </a:txBody>
                  <a:tcPr>
                    <a:solidFill>
                      <a:schemeClr val="accent6">
                        <a:lumMod val="60000"/>
                        <a:lumOff val="40000"/>
                      </a:schemeClr>
                    </a:solidFill>
                  </a:tcPr>
                </a:tc>
                <a:tc>
                  <a:txBody>
                    <a:bodyPr/>
                    <a:lstStyle/>
                    <a:p>
                      <a:r>
                        <a:rPr lang="en-US" sz="2000" dirty="0"/>
                        <a:t>Community</a:t>
                      </a:r>
                      <a:r>
                        <a:rPr lang="en-US" sz="2000" baseline="0" dirty="0"/>
                        <a:t> Park</a:t>
                      </a:r>
                      <a:endParaRPr lang="en-US" sz="2000" dirty="0"/>
                    </a:p>
                  </a:txBody>
                  <a:tcPr>
                    <a:solidFill>
                      <a:schemeClr val="accent6">
                        <a:lumMod val="60000"/>
                        <a:lumOff val="40000"/>
                      </a:schemeClr>
                    </a:solidFill>
                  </a:tcPr>
                </a:tc>
                <a:extLst>
                  <a:ext uri="{0D108BD9-81ED-4DB2-BD59-A6C34878D82A}">
                    <a16:rowId xmlns:a16="http://schemas.microsoft.com/office/drawing/2014/main" val="2463235851"/>
                  </a:ext>
                </a:extLst>
              </a:tr>
              <a:tr h="518160">
                <a:tc>
                  <a:txBody>
                    <a:bodyPr/>
                    <a:lstStyle/>
                    <a:p>
                      <a:r>
                        <a:rPr lang="en-US" sz="2000" dirty="0"/>
                        <a:t>Corn Hole</a:t>
                      </a:r>
                    </a:p>
                  </a:txBody>
                  <a:tcPr>
                    <a:solidFill>
                      <a:schemeClr val="accent4">
                        <a:lumMod val="20000"/>
                        <a:lumOff val="80000"/>
                      </a:schemeClr>
                    </a:solidFill>
                  </a:tcPr>
                </a:tc>
                <a:tc>
                  <a:txBody>
                    <a:bodyPr/>
                    <a:lstStyle/>
                    <a:p>
                      <a:r>
                        <a:rPr lang="en-US" sz="2000" baseline="0" dirty="0"/>
                        <a:t>Community Park</a:t>
                      </a:r>
                    </a:p>
                  </a:txBody>
                  <a:tcPr>
                    <a:solidFill>
                      <a:schemeClr val="accent4">
                        <a:lumMod val="20000"/>
                        <a:lumOff val="80000"/>
                      </a:schemeClr>
                    </a:solidFill>
                  </a:tcPr>
                </a:tc>
                <a:extLst>
                  <a:ext uri="{0D108BD9-81ED-4DB2-BD59-A6C34878D82A}">
                    <a16:rowId xmlns:a16="http://schemas.microsoft.com/office/drawing/2014/main" val="925900096"/>
                  </a:ext>
                </a:extLst>
              </a:tr>
            </a:tbl>
          </a:graphicData>
        </a:graphic>
      </p:graphicFrame>
      <p:sp>
        <p:nvSpPr>
          <p:cNvPr id="3" name="Slide Number Placeholder 2"/>
          <p:cNvSpPr>
            <a:spLocks noGrp="1"/>
          </p:cNvSpPr>
          <p:nvPr>
            <p:ph type="sldNum" sz="quarter" idx="12"/>
          </p:nvPr>
        </p:nvSpPr>
        <p:spPr>
          <a:xfrm>
            <a:off x="6874075" y="5420422"/>
            <a:ext cx="2194560" cy="1397039"/>
          </a:xfrm>
        </p:spPr>
        <p:txBody>
          <a:bodyPr/>
          <a:lstStyle/>
          <a:p>
            <a:fld id="{41597707-FBF8-4415-A3B1-7F44884DE5C3}" type="slidenum">
              <a:rPr lang="en-US" sz="1200" smtClean="0">
                <a:solidFill>
                  <a:schemeClr val="tx1">
                    <a:alpha val="20000"/>
                  </a:schemeClr>
                </a:solidFill>
              </a:rPr>
              <a:pPr/>
              <a:t>23</a:t>
            </a:fld>
            <a:endParaRPr lang="en-US" sz="1200" dirty="0">
              <a:solidFill>
                <a:schemeClr val="tx1">
                  <a:alpha val="20000"/>
                </a:schemeClr>
              </a:solidFill>
            </a:endParaRPr>
          </a:p>
        </p:txBody>
      </p:sp>
      <p:graphicFrame>
        <p:nvGraphicFramePr>
          <p:cNvPr id="5" name="Table 4">
            <a:extLst>
              <a:ext uri="{FF2B5EF4-FFF2-40B4-BE49-F238E27FC236}">
                <a16:creationId xmlns:a16="http://schemas.microsoft.com/office/drawing/2014/main" id="{C058D8CE-F07C-BAF3-3C25-7790A66795D6}"/>
              </a:ext>
            </a:extLst>
          </p:cNvPr>
          <p:cNvGraphicFramePr>
            <a:graphicFrameLocks noGrp="1"/>
          </p:cNvGraphicFramePr>
          <p:nvPr>
            <p:extLst>
              <p:ext uri="{D42A27DB-BD31-4B8C-83A1-F6EECF244321}">
                <p14:modId xmlns:p14="http://schemas.microsoft.com/office/powerpoint/2010/main" val="3337026786"/>
              </p:ext>
            </p:extLst>
          </p:nvPr>
        </p:nvGraphicFramePr>
        <p:xfrm>
          <a:off x="228600" y="5046977"/>
          <a:ext cx="8804593" cy="518160"/>
        </p:xfrm>
        <a:graphic>
          <a:graphicData uri="http://schemas.openxmlformats.org/drawingml/2006/table">
            <a:tbl>
              <a:tblPr firstRow="1" bandRow="1">
                <a:tableStyleId>{5C22544A-7EE6-4342-B048-85BDC9FD1C3A}</a:tableStyleId>
              </a:tblPr>
              <a:tblGrid>
                <a:gridCol w="4617315">
                  <a:extLst>
                    <a:ext uri="{9D8B030D-6E8A-4147-A177-3AD203B41FA5}">
                      <a16:colId xmlns:a16="http://schemas.microsoft.com/office/drawing/2014/main" val="918509940"/>
                    </a:ext>
                  </a:extLst>
                </a:gridCol>
                <a:gridCol w="4187278">
                  <a:extLst>
                    <a:ext uri="{9D8B030D-6E8A-4147-A177-3AD203B41FA5}">
                      <a16:colId xmlns:a16="http://schemas.microsoft.com/office/drawing/2014/main" val="2884792722"/>
                    </a:ext>
                  </a:extLst>
                </a:gridCol>
              </a:tblGrid>
              <a:tr h="518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Bathroom/Concession</a:t>
                      </a:r>
                      <a:r>
                        <a:rPr lang="en-US" sz="2000" b="0" baseline="0" dirty="0">
                          <a:solidFill>
                            <a:schemeClr val="tx1"/>
                          </a:solidFill>
                        </a:rPr>
                        <a:t> Stand</a:t>
                      </a:r>
                      <a:endParaRPr lang="en-US" sz="2000" b="0" dirty="0">
                        <a:solidFill>
                          <a:schemeClr val="tx1"/>
                        </a:solidFill>
                      </a:endParaRP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Community</a:t>
                      </a:r>
                      <a:r>
                        <a:rPr lang="en-US" sz="2000" b="0" baseline="0" dirty="0">
                          <a:solidFill>
                            <a:schemeClr val="tx1"/>
                          </a:solidFill>
                        </a:rPr>
                        <a:t> Park</a:t>
                      </a:r>
                    </a:p>
                  </a:txBody>
                  <a:tcPr>
                    <a:solidFill>
                      <a:schemeClr val="accent6">
                        <a:lumMod val="60000"/>
                        <a:lumOff val="40000"/>
                      </a:schemeClr>
                    </a:solidFill>
                  </a:tcPr>
                </a:tc>
                <a:extLst>
                  <a:ext uri="{0D108BD9-81ED-4DB2-BD59-A6C34878D82A}">
                    <a16:rowId xmlns:a16="http://schemas.microsoft.com/office/drawing/2014/main" val="3351752484"/>
                  </a:ext>
                </a:extLst>
              </a:tr>
            </a:tbl>
          </a:graphicData>
        </a:graphic>
      </p:graphicFrame>
    </p:spTree>
    <p:extLst>
      <p:ext uri="{BB962C8B-B14F-4D97-AF65-F5344CB8AC3E}">
        <p14:creationId xmlns:p14="http://schemas.microsoft.com/office/powerpoint/2010/main" val="1681314752"/>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8678-A9B6-5FDA-9EF7-DE99441EE5AA}"/>
              </a:ext>
            </a:extLst>
          </p:cNvPr>
          <p:cNvSpPr>
            <a:spLocks noGrp="1"/>
          </p:cNvSpPr>
          <p:nvPr>
            <p:ph type="title"/>
          </p:nvPr>
        </p:nvSpPr>
        <p:spPr>
          <a:xfrm>
            <a:off x="-1" y="142240"/>
            <a:ext cx="9034129" cy="1229360"/>
          </a:xfrm>
        </p:spPr>
        <p:txBody>
          <a:bodyPr>
            <a:normAutofit/>
          </a:bodyPr>
          <a:lstStyle/>
          <a:p>
            <a:pPr algn="ctr"/>
            <a:r>
              <a:rPr lang="en-US" dirty="0">
                <a:solidFill>
                  <a:schemeClr val="accent6"/>
                </a:solidFill>
                <a:latin typeface="Angsana New" panose="02020603050405020304" pitchFamily="18" charset="-34"/>
                <a:cs typeface="Angsana New" panose="02020603050405020304" pitchFamily="18" charset="-34"/>
              </a:rPr>
              <a:t>MS-4 &amp; Stormwater 		Continued…</a:t>
            </a:r>
          </a:p>
        </p:txBody>
      </p:sp>
      <p:sp>
        <p:nvSpPr>
          <p:cNvPr id="4" name="Slide Number Placeholder 3">
            <a:extLst>
              <a:ext uri="{FF2B5EF4-FFF2-40B4-BE49-F238E27FC236}">
                <a16:creationId xmlns:a16="http://schemas.microsoft.com/office/drawing/2014/main" id="{63D767EA-5A28-3F1C-CEBE-8C43081F98F2}"/>
              </a:ext>
            </a:extLst>
          </p:cNvPr>
          <p:cNvSpPr>
            <a:spLocks noGrp="1"/>
          </p:cNvSpPr>
          <p:nvPr>
            <p:ph type="sldNum" sz="quarter" idx="12"/>
          </p:nvPr>
        </p:nvSpPr>
        <p:spPr>
          <a:xfrm>
            <a:off x="6873239" y="5460961"/>
            <a:ext cx="2194560" cy="1397039"/>
          </a:xfrm>
        </p:spPr>
        <p:txBody>
          <a:bodyPr/>
          <a:lstStyle/>
          <a:p>
            <a:fld id="{41597707-FBF8-4415-A3B1-7F44884DE5C3}" type="slidenum">
              <a:rPr lang="en-US" sz="1200" smtClean="0">
                <a:solidFill>
                  <a:schemeClr val="tx1">
                    <a:alpha val="20000"/>
                  </a:schemeClr>
                </a:solidFill>
              </a:rPr>
              <a:pPr/>
              <a:t>24</a:t>
            </a:fld>
            <a:endParaRPr lang="en-US" sz="1200" dirty="0">
              <a:solidFill>
                <a:schemeClr val="tx1">
                  <a:alpha val="20000"/>
                </a:schemeClr>
              </a:solidFill>
            </a:endParaRPr>
          </a:p>
        </p:txBody>
      </p:sp>
      <p:graphicFrame>
        <p:nvGraphicFramePr>
          <p:cNvPr id="7" name="Table 7">
            <a:extLst>
              <a:ext uri="{FF2B5EF4-FFF2-40B4-BE49-F238E27FC236}">
                <a16:creationId xmlns:a16="http://schemas.microsoft.com/office/drawing/2014/main" id="{F7850390-0E95-E10C-38C2-E860FC164661}"/>
              </a:ext>
            </a:extLst>
          </p:cNvPr>
          <p:cNvGraphicFramePr>
            <a:graphicFrameLocks noGrp="1"/>
          </p:cNvGraphicFramePr>
          <p:nvPr>
            <p:ph idx="1"/>
            <p:extLst>
              <p:ext uri="{D42A27DB-BD31-4B8C-83A1-F6EECF244321}">
                <p14:modId xmlns:p14="http://schemas.microsoft.com/office/powerpoint/2010/main" val="2748769307"/>
              </p:ext>
            </p:extLst>
          </p:nvPr>
        </p:nvGraphicFramePr>
        <p:xfrm>
          <a:off x="152401" y="1219200"/>
          <a:ext cx="8991599" cy="466852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3063137210"/>
                    </a:ext>
                  </a:extLst>
                </a:gridCol>
                <a:gridCol w="3570766">
                  <a:extLst>
                    <a:ext uri="{9D8B030D-6E8A-4147-A177-3AD203B41FA5}">
                      <a16:colId xmlns:a16="http://schemas.microsoft.com/office/drawing/2014/main" val="1819847273"/>
                    </a:ext>
                  </a:extLst>
                </a:gridCol>
                <a:gridCol w="1447800">
                  <a:extLst>
                    <a:ext uri="{9D8B030D-6E8A-4147-A177-3AD203B41FA5}">
                      <a16:colId xmlns:a16="http://schemas.microsoft.com/office/drawing/2014/main" val="3769465804"/>
                    </a:ext>
                  </a:extLst>
                </a:gridCol>
                <a:gridCol w="3287233">
                  <a:extLst>
                    <a:ext uri="{9D8B030D-6E8A-4147-A177-3AD203B41FA5}">
                      <a16:colId xmlns:a16="http://schemas.microsoft.com/office/drawing/2014/main" val="4000075099"/>
                    </a:ext>
                  </a:extLst>
                </a:gridCol>
              </a:tblGrid>
              <a:tr h="447040">
                <a:tc>
                  <a:txBody>
                    <a:bodyPr/>
                    <a:lstStyle/>
                    <a:p>
                      <a:r>
                        <a:rPr lang="en-US" dirty="0"/>
                        <a:t>Task Label</a:t>
                      </a:r>
                    </a:p>
                  </a:txBody>
                  <a:tcPr>
                    <a:solidFill>
                      <a:schemeClr val="accent6"/>
                    </a:solidFill>
                  </a:tcPr>
                </a:tc>
                <a:tc>
                  <a:txBody>
                    <a:bodyPr/>
                    <a:lstStyle/>
                    <a:p>
                      <a:r>
                        <a:rPr lang="en-US" dirty="0"/>
                        <a:t>Administrative Items:</a:t>
                      </a:r>
                    </a:p>
                  </a:txBody>
                  <a:tcPr>
                    <a:solidFill>
                      <a:schemeClr val="accent6"/>
                    </a:solidFill>
                  </a:tcPr>
                </a:tc>
                <a:tc>
                  <a:txBody>
                    <a:bodyPr/>
                    <a:lstStyle/>
                    <a:p>
                      <a:r>
                        <a:rPr lang="en-US" dirty="0"/>
                        <a:t>Estimated Budget:</a:t>
                      </a:r>
                    </a:p>
                  </a:txBody>
                  <a:tcPr>
                    <a:solidFill>
                      <a:schemeClr val="accent6"/>
                    </a:solidFill>
                  </a:tcPr>
                </a:tc>
                <a:tc>
                  <a:txBody>
                    <a:bodyPr/>
                    <a:lstStyle/>
                    <a:p>
                      <a:r>
                        <a:rPr lang="en-US" dirty="0"/>
                        <a:t>Notes:</a:t>
                      </a:r>
                    </a:p>
                  </a:txBody>
                  <a:tcPr>
                    <a:solidFill>
                      <a:schemeClr val="accent6"/>
                    </a:solidFill>
                  </a:tcPr>
                </a:tc>
                <a:extLst>
                  <a:ext uri="{0D108BD9-81ED-4DB2-BD59-A6C34878D82A}">
                    <a16:rowId xmlns:a16="http://schemas.microsoft.com/office/drawing/2014/main" val="2365933514"/>
                  </a:ext>
                </a:extLst>
              </a:tr>
              <a:tr h="370840">
                <a:tc>
                  <a:txBody>
                    <a:bodyPr/>
                    <a:lstStyle/>
                    <a:p>
                      <a:r>
                        <a:rPr lang="en-US" sz="1200" dirty="0"/>
                        <a:t>A</a:t>
                      </a:r>
                    </a:p>
                  </a:txBody>
                  <a:tcPr>
                    <a:solidFill>
                      <a:schemeClr val="accent6">
                        <a:lumMod val="60000"/>
                        <a:lumOff val="40000"/>
                      </a:schemeClr>
                    </a:solidFill>
                  </a:tcPr>
                </a:tc>
                <a:tc>
                  <a:txBody>
                    <a:bodyPr/>
                    <a:lstStyle/>
                    <a:p>
                      <a:r>
                        <a:rPr lang="en-US" sz="1200" dirty="0"/>
                        <a:t>Update Stormwater Webpage</a:t>
                      </a:r>
                    </a:p>
                  </a:txBody>
                  <a:tcPr>
                    <a:solidFill>
                      <a:schemeClr val="accent6">
                        <a:lumMod val="60000"/>
                        <a:lumOff val="40000"/>
                      </a:schemeClr>
                    </a:solidFill>
                  </a:tcPr>
                </a:tc>
                <a:tc>
                  <a:txBody>
                    <a:bodyPr/>
                    <a:lstStyle/>
                    <a:p>
                      <a:endParaRPr lang="en-US" sz="1200" dirty="0"/>
                    </a:p>
                  </a:txBody>
                  <a:tcPr>
                    <a:solidFill>
                      <a:schemeClr val="accent6">
                        <a:lumMod val="60000"/>
                        <a:lumOff val="40000"/>
                      </a:schemeClr>
                    </a:solidFill>
                  </a:tcPr>
                </a:tc>
                <a:tc>
                  <a:txBody>
                    <a:bodyPr/>
                    <a:lstStyle/>
                    <a:p>
                      <a:r>
                        <a:rPr lang="en-US" sz="1200" dirty="0"/>
                        <a:t>Conducted by Town. Estimate from last year + 15%</a:t>
                      </a:r>
                    </a:p>
                  </a:txBody>
                  <a:tcPr>
                    <a:solidFill>
                      <a:schemeClr val="accent6">
                        <a:lumMod val="60000"/>
                        <a:lumOff val="40000"/>
                      </a:schemeClr>
                    </a:solidFill>
                  </a:tcPr>
                </a:tc>
                <a:extLst>
                  <a:ext uri="{0D108BD9-81ED-4DB2-BD59-A6C34878D82A}">
                    <a16:rowId xmlns:a16="http://schemas.microsoft.com/office/drawing/2014/main" val="1418406090"/>
                  </a:ext>
                </a:extLst>
              </a:tr>
              <a:tr h="370840">
                <a:tc>
                  <a:txBody>
                    <a:bodyPr/>
                    <a:lstStyle/>
                    <a:p>
                      <a:r>
                        <a:rPr lang="en-US" sz="1200" dirty="0"/>
                        <a:t>B</a:t>
                      </a:r>
                    </a:p>
                  </a:txBody>
                  <a:tcPr>
                    <a:solidFill>
                      <a:schemeClr val="accent6">
                        <a:lumMod val="20000"/>
                        <a:lumOff val="80000"/>
                      </a:schemeClr>
                    </a:solidFill>
                  </a:tcPr>
                </a:tc>
                <a:tc>
                  <a:txBody>
                    <a:bodyPr/>
                    <a:lstStyle/>
                    <a:p>
                      <a:r>
                        <a:rPr lang="en-US" sz="1200" dirty="0"/>
                        <a:t>Stock Town Hall Literature Rack with Stormwater Educ. Materials</a:t>
                      </a:r>
                    </a:p>
                  </a:txBody>
                  <a:tcPr>
                    <a:solidFill>
                      <a:schemeClr val="accent6">
                        <a:lumMod val="20000"/>
                        <a:lumOff val="80000"/>
                      </a:schemeClr>
                    </a:solidFill>
                  </a:tcPr>
                </a:tc>
                <a:tc>
                  <a:txBody>
                    <a:bodyPr/>
                    <a:lstStyle/>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20000"/>
                        <a:lumOff val="80000"/>
                      </a:schemeClr>
                    </a:solidFill>
                  </a:tcPr>
                </a:tc>
                <a:extLst>
                  <a:ext uri="{0D108BD9-81ED-4DB2-BD59-A6C34878D82A}">
                    <a16:rowId xmlns:a16="http://schemas.microsoft.com/office/drawing/2014/main" val="119793513"/>
                  </a:ext>
                </a:extLst>
              </a:tr>
              <a:tr h="370840">
                <a:tc>
                  <a:txBody>
                    <a:bodyPr/>
                    <a:lstStyle/>
                    <a:p>
                      <a:r>
                        <a:rPr lang="en-US" sz="1200" dirty="0"/>
                        <a:t>C</a:t>
                      </a:r>
                    </a:p>
                  </a:txBody>
                  <a:tcPr>
                    <a:solidFill>
                      <a:schemeClr val="accent6">
                        <a:lumMod val="60000"/>
                        <a:lumOff val="40000"/>
                      </a:schemeClr>
                    </a:solidFill>
                  </a:tcPr>
                </a:tc>
                <a:tc>
                  <a:txBody>
                    <a:bodyPr/>
                    <a:lstStyle/>
                    <a:p>
                      <a:r>
                        <a:rPr lang="en-US" sz="1200" dirty="0"/>
                        <a:t>Ensure New Staff have RPC Training</a:t>
                      </a:r>
                    </a:p>
                  </a:txBody>
                  <a:tcPr>
                    <a:solidFill>
                      <a:schemeClr val="accent6">
                        <a:lumMod val="60000"/>
                        <a:lumOff val="40000"/>
                      </a:schemeClr>
                    </a:solidFill>
                  </a:tcPr>
                </a:tc>
                <a:tc>
                  <a:txBody>
                    <a:bodyPr/>
                    <a:lstStyle/>
                    <a:p>
                      <a:endParaRPr lang="en-US" sz="12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60000"/>
                        <a:lumOff val="40000"/>
                      </a:schemeClr>
                    </a:solidFill>
                  </a:tcPr>
                </a:tc>
                <a:extLst>
                  <a:ext uri="{0D108BD9-81ED-4DB2-BD59-A6C34878D82A}">
                    <a16:rowId xmlns:a16="http://schemas.microsoft.com/office/drawing/2014/main" val="2386608299"/>
                  </a:ext>
                </a:extLst>
              </a:tr>
              <a:tr h="370840">
                <a:tc>
                  <a:txBody>
                    <a:bodyPr/>
                    <a:lstStyle/>
                    <a:p>
                      <a:r>
                        <a:rPr lang="en-US" sz="1200" dirty="0"/>
                        <a:t>D</a:t>
                      </a:r>
                    </a:p>
                  </a:txBody>
                  <a:tcPr>
                    <a:solidFill>
                      <a:schemeClr val="accent6">
                        <a:lumMod val="20000"/>
                        <a:lumOff val="80000"/>
                      </a:schemeClr>
                    </a:solidFill>
                  </a:tcPr>
                </a:tc>
                <a:tc>
                  <a:txBody>
                    <a:bodyPr/>
                    <a:lstStyle/>
                    <a:p>
                      <a:r>
                        <a:rPr lang="en-US" sz="1200" dirty="0"/>
                        <a:t>Forward Construction Site Stormwater Runoff Control Permits to County</a:t>
                      </a:r>
                    </a:p>
                  </a:txBody>
                  <a:tcPr>
                    <a:solidFill>
                      <a:schemeClr val="accent6">
                        <a:lumMod val="20000"/>
                        <a:lumOff val="80000"/>
                      </a:schemeClr>
                    </a:solidFill>
                  </a:tcPr>
                </a:tc>
                <a:tc>
                  <a:txBody>
                    <a:bodyPr/>
                    <a:lstStyle/>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20000"/>
                        <a:lumOff val="80000"/>
                      </a:schemeClr>
                    </a:solidFill>
                  </a:tcPr>
                </a:tc>
                <a:extLst>
                  <a:ext uri="{0D108BD9-81ED-4DB2-BD59-A6C34878D82A}">
                    <a16:rowId xmlns:a16="http://schemas.microsoft.com/office/drawing/2014/main" val="66788217"/>
                  </a:ext>
                </a:extLst>
              </a:tr>
              <a:tr h="370840">
                <a:tc>
                  <a:txBody>
                    <a:bodyPr/>
                    <a:lstStyle/>
                    <a:p>
                      <a:r>
                        <a:rPr lang="en-US" sz="1200" dirty="0"/>
                        <a:t>E</a:t>
                      </a:r>
                    </a:p>
                  </a:txBody>
                  <a:tcPr>
                    <a:solidFill>
                      <a:schemeClr val="accent6">
                        <a:lumMod val="60000"/>
                        <a:lumOff val="40000"/>
                      </a:schemeClr>
                    </a:solidFill>
                  </a:tcPr>
                </a:tc>
                <a:tc>
                  <a:txBody>
                    <a:bodyPr/>
                    <a:lstStyle/>
                    <a:p>
                      <a:r>
                        <a:rPr lang="en-US" sz="1200" dirty="0"/>
                        <a:t>Update BMP Database Throughout Year</a:t>
                      </a:r>
                    </a:p>
                  </a:txBody>
                  <a:tcPr>
                    <a:solidFill>
                      <a:schemeClr val="accent6">
                        <a:lumMod val="60000"/>
                        <a:lumOff val="40000"/>
                      </a:schemeClr>
                    </a:solidFill>
                  </a:tcPr>
                </a:tc>
                <a:tc>
                  <a:txBody>
                    <a:bodyPr/>
                    <a:lstStyle/>
                    <a:p>
                      <a:endParaRPr lang="en-US" sz="12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60000"/>
                        <a:lumOff val="40000"/>
                      </a:schemeClr>
                    </a:solidFill>
                  </a:tcPr>
                </a:tc>
                <a:extLst>
                  <a:ext uri="{0D108BD9-81ED-4DB2-BD59-A6C34878D82A}">
                    <a16:rowId xmlns:a16="http://schemas.microsoft.com/office/drawing/2014/main" val="2232033927"/>
                  </a:ext>
                </a:extLst>
              </a:tr>
              <a:tr h="370840">
                <a:tc>
                  <a:txBody>
                    <a:bodyPr/>
                    <a:lstStyle/>
                    <a:p>
                      <a:r>
                        <a:rPr lang="en-US" sz="1200" dirty="0"/>
                        <a:t>F</a:t>
                      </a:r>
                    </a:p>
                  </a:txBody>
                  <a:tcPr>
                    <a:solidFill>
                      <a:schemeClr val="accent6">
                        <a:lumMod val="20000"/>
                        <a:lumOff val="80000"/>
                      </a:schemeClr>
                    </a:solidFill>
                  </a:tcPr>
                </a:tc>
                <a:tc>
                  <a:txBody>
                    <a:bodyPr/>
                    <a:lstStyle/>
                    <a:p>
                      <a:r>
                        <a:rPr lang="en-US" sz="1200" dirty="0"/>
                        <a:t>Maintain Rain Barrel Program</a:t>
                      </a:r>
                    </a:p>
                  </a:txBody>
                  <a:tcPr>
                    <a:solidFill>
                      <a:schemeClr val="accent6">
                        <a:lumMod val="20000"/>
                        <a:lumOff val="80000"/>
                      </a:schemeClr>
                    </a:solidFill>
                  </a:tcPr>
                </a:tc>
                <a:tc>
                  <a:txBody>
                    <a:bodyPr/>
                    <a:lstStyle/>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20000"/>
                        <a:lumOff val="80000"/>
                      </a:schemeClr>
                    </a:solidFill>
                  </a:tcPr>
                </a:tc>
                <a:extLst>
                  <a:ext uri="{0D108BD9-81ED-4DB2-BD59-A6C34878D82A}">
                    <a16:rowId xmlns:a16="http://schemas.microsoft.com/office/drawing/2014/main" val="329478734"/>
                  </a:ext>
                </a:extLst>
              </a:tr>
              <a:tr h="370840">
                <a:tc>
                  <a:txBody>
                    <a:bodyPr/>
                    <a:lstStyle/>
                    <a:p>
                      <a:r>
                        <a:rPr lang="en-US" sz="1200" dirty="0"/>
                        <a:t>G</a:t>
                      </a:r>
                    </a:p>
                  </a:txBody>
                  <a:tcPr>
                    <a:solidFill>
                      <a:schemeClr val="accent6">
                        <a:lumMod val="60000"/>
                        <a:lumOff val="40000"/>
                      </a:schemeClr>
                    </a:solidFill>
                  </a:tcPr>
                </a:tc>
                <a:tc>
                  <a:txBody>
                    <a:bodyPr/>
                    <a:lstStyle/>
                    <a:p>
                      <a:r>
                        <a:rPr lang="en-US" sz="1200" dirty="0"/>
                        <a:t>Maintain Street Sweeping Program and Logs</a:t>
                      </a:r>
                    </a:p>
                  </a:txBody>
                  <a:tcPr>
                    <a:solidFill>
                      <a:schemeClr val="accent6">
                        <a:lumMod val="60000"/>
                        <a:lumOff val="40000"/>
                      </a:schemeClr>
                    </a:solidFill>
                  </a:tcPr>
                </a:tc>
                <a:tc>
                  <a:txBody>
                    <a:bodyPr/>
                    <a:lstStyle/>
                    <a:p>
                      <a:endParaRPr lang="en-US" sz="12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60000"/>
                        <a:lumOff val="40000"/>
                      </a:schemeClr>
                    </a:solidFill>
                  </a:tcPr>
                </a:tc>
                <a:extLst>
                  <a:ext uri="{0D108BD9-81ED-4DB2-BD59-A6C34878D82A}">
                    <a16:rowId xmlns:a16="http://schemas.microsoft.com/office/drawing/2014/main" val="1078585639"/>
                  </a:ext>
                </a:extLst>
              </a:tr>
              <a:tr h="370840">
                <a:tc>
                  <a:txBody>
                    <a:bodyPr/>
                    <a:lstStyle/>
                    <a:p>
                      <a:r>
                        <a:rPr lang="en-US" sz="1200" dirty="0"/>
                        <a:t>H</a:t>
                      </a:r>
                    </a:p>
                  </a:txBody>
                  <a:tcPr>
                    <a:solidFill>
                      <a:schemeClr val="accent6">
                        <a:lumMod val="20000"/>
                        <a:lumOff val="80000"/>
                      </a:schemeClr>
                    </a:solidFill>
                  </a:tcPr>
                </a:tc>
                <a:tc>
                  <a:txBody>
                    <a:bodyPr/>
                    <a:lstStyle/>
                    <a:p>
                      <a:r>
                        <a:rPr lang="en-US" sz="1200" dirty="0"/>
                        <a:t>Maintain Catch Basin Cleaning Program and Logs </a:t>
                      </a:r>
                    </a:p>
                  </a:txBody>
                  <a:tcPr>
                    <a:solidFill>
                      <a:schemeClr val="accent6">
                        <a:lumMod val="20000"/>
                        <a:lumOff val="80000"/>
                      </a:schemeClr>
                    </a:solidFill>
                  </a:tcPr>
                </a:tc>
                <a:tc>
                  <a:txBody>
                    <a:bodyPr/>
                    <a:lstStyle/>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20000"/>
                        <a:lumOff val="80000"/>
                      </a:schemeClr>
                    </a:solidFill>
                  </a:tcPr>
                </a:tc>
                <a:extLst>
                  <a:ext uri="{0D108BD9-81ED-4DB2-BD59-A6C34878D82A}">
                    <a16:rowId xmlns:a16="http://schemas.microsoft.com/office/drawing/2014/main" val="1210992222"/>
                  </a:ext>
                </a:extLst>
              </a:tr>
              <a:tr h="426720">
                <a:tc>
                  <a:txBody>
                    <a:bodyPr/>
                    <a:lstStyle/>
                    <a:p>
                      <a:r>
                        <a:rPr lang="en-US" sz="1200" dirty="0"/>
                        <a:t>I</a:t>
                      </a:r>
                    </a:p>
                  </a:txBody>
                  <a:tcPr>
                    <a:solidFill>
                      <a:schemeClr val="accent6">
                        <a:lumMod val="60000"/>
                        <a:lumOff val="40000"/>
                      </a:schemeClr>
                    </a:solidFill>
                  </a:tcPr>
                </a:tc>
                <a:tc>
                  <a:txBody>
                    <a:bodyPr/>
                    <a:lstStyle/>
                    <a:p>
                      <a:r>
                        <a:rPr lang="en-US" sz="1200" dirty="0"/>
                        <a:t>Manage SWM Fee Program and Update SWM Fee Table</a:t>
                      </a:r>
                    </a:p>
                  </a:txBody>
                  <a:tcPr>
                    <a:solidFill>
                      <a:schemeClr val="accent6">
                        <a:lumMod val="60000"/>
                        <a:lumOff val="40000"/>
                      </a:schemeClr>
                    </a:solidFill>
                  </a:tcPr>
                </a:tc>
                <a:tc>
                  <a:txBody>
                    <a:bodyPr/>
                    <a:lstStyle/>
                    <a:p>
                      <a:endParaRPr lang="en-US" sz="12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+ 15%</a:t>
                      </a:r>
                    </a:p>
                    <a:p>
                      <a:endParaRPr lang="en-US" sz="1200" dirty="0"/>
                    </a:p>
                  </a:txBody>
                  <a:tcPr>
                    <a:solidFill>
                      <a:schemeClr val="accent6">
                        <a:lumMod val="60000"/>
                        <a:lumOff val="40000"/>
                      </a:schemeClr>
                    </a:solidFill>
                  </a:tcPr>
                </a:tc>
                <a:extLst>
                  <a:ext uri="{0D108BD9-81ED-4DB2-BD59-A6C34878D82A}">
                    <a16:rowId xmlns:a16="http://schemas.microsoft.com/office/drawing/2014/main" val="504638025"/>
                  </a:ext>
                </a:extLst>
              </a:tr>
            </a:tbl>
          </a:graphicData>
        </a:graphic>
      </p:graphicFrame>
      <p:sp>
        <p:nvSpPr>
          <p:cNvPr id="3" name="TextBox 2">
            <a:extLst>
              <a:ext uri="{FF2B5EF4-FFF2-40B4-BE49-F238E27FC236}">
                <a16:creationId xmlns:a16="http://schemas.microsoft.com/office/drawing/2014/main" id="{6589CFC5-8F67-71DD-0A6C-DDF3E5BCBC3D}"/>
              </a:ext>
            </a:extLst>
          </p:cNvPr>
          <p:cNvSpPr txBox="1"/>
          <p:nvPr/>
        </p:nvSpPr>
        <p:spPr>
          <a:xfrm>
            <a:off x="2743200" y="5887720"/>
            <a:ext cx="4419600" cy="646331"/>
          </a:xfrm>
          <a:prstGeom prst="rect">
            <a:avLst/>
          </a:prstGeom>
          <a:noFill/>
        </p:spPr>
        <p:txBody>
          <a:bodyPr wrap="square" rtlCol="0">
            <a:spAutoFit/>
          </a:bodyPr>
          <a:lstStyle/>
          <a:p>
            <a:r>
              <a:rPr lang="en-US" sz="3600" dirty="0">
                <a:latin typeface="Angsana New" panose="02020603050405020304" pitchFamily="18" charset="-34"/>
                <a:cs typeface="Angsana New" panose="02020603050405020304" pitchFamily="18" charset="-34"/>
              </a:rPr>
              <a:t>Estimated Budget Total: $16,000</a:t>
            </a:r>
          </a:p>
        </p:txBody>
      </p:sp>
    </p:spTree>
    <p:extLst>
      <p:ext uri="{BB962C8B-B14F-4D97-AF65-F5344CB8AC3E}">
        <p14:creationId xmlns:p14="http://schemas.microsoft.com/office/powerpoint/2010/main" val="1744297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9437-85BB-F2BC-6E76-C4D9B353663A}"/>
              </a:ext>
            </a:extLst>
          </p:cNvPr>
          <p:cNvSpPr>
            <a:spLocks noGrp="1"/>
          </p:cNvSpPr>
          <p:nvPr>
            <p:ph type="title"/>
          </p:nvPr>
        </p:nvSpPr>
        <p:spPr>
          <a:xfrm>
            <a:off x="0" y="105581"/>
            <a:ext cx="9105900" cy="1143000"/>
          </a:xfrm>
        </p:spPr>
        <p:txBody>
          <a:bodyPr>
            <a:normAutofit/>
          </a:bodyPr>
          <a:lstStyle/>
          <a:p>
            <a:r>
              <a:rPr lang="en-US" sz="4000" dirty="0">
                <a:solidFill>
                  <a:schemeClr val="accent6"/>
                </a:solidFill>
              </a:rPr>
              <a:t>MS-4 &amp; Stormwater			Continued…</a:t>
            </a:r>
          </a:p>
        </p:txBody>
      </p:sp>
      <p:sp>
        <p:nvSpPr>
          <p:cNvPr id="3" name="Content Placeholder 2">
            <a:extLst>
              <a:ext uri="{FF2B5EF4-FFF2-40B4-BE49-F238E27FC236}">
                <a16:creationId xmlns:a16="http://schemas.microsoft.com/office/drawing/2014/main" id="{90980E78-9A6C-B7D5-3AF4-D9C6F703C57A}"/>
              </a:ext>
            </a:extLst>
          </p:cNvPr>
          <p:cNvSpPr>
            <a:spLocks noGrp="1"/>
          </p:cNvSpPr>
          <p:nvPr>
            <p:ph idx="1"/>
          </p:nvPr>
        </p:nvSpPr>
        <p:spPr/>
        <p:txBody>
          <a:bodyPr/>
          <a:lstStyle/>
          <a:p>
            <a:endParaRPr lang="en-US" sz="1800" b="0" i="0" u="none" strike="noStrike"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C32850E0-4279-7A75-F8C0-9A72A5DD2987}"/>
              </a:ext>
            </a:extLst>
          </p:cNvPr>
          <p:cNvSpPr>
            <a:spLocks noGrp="1"/>
          </p:cNvSpPr>
          <p:nvPr>
            <p:ph type="sldNum" sz="quarter" idx="12"/>
          </p:nvPr>
        </p:nvSpPr>
        <p:spPr>
          <a:xfrm>
            <a:off x="6911340" y="5404530"/>
            <a:ext cx="2194560" cy="1397039"/>
          </a:xfrm>
        </p:spPr>
        <p:txBody>
          <a:bodyPr/>
          <a:lstStyle/>
          <a:p>
            <a:fld id="{41597707-FBF8-4415-A3B1-7F44884DE5C3}" type="slidenum">
              <a:rPr lang="en-US" sz="1200" smtClean="0">
                <a:solidFill>
                  <a:schemeClr val="tx1">
                    <a:alpha val="20000"/>
                  </a:schemeClr>
                </a:solidFill>
              </a:rPr>
              <a:pPr/>
              <a:t>25</a:t>
            </a:fld>
            <a:endParaRPr lang="en-US" sz="1200" dirty="0">
              <a:solidFill>
                <a:schemeClr val="tx1">
                  <a:alpha val="20000"/>
                </a:schemeClr>
              </a:solidFill>
            </a:endParaRPr>
          </a:p>
        </p:txBody>
      </p:sp>
      <p:graphicFrame>
        <p:nvGraphicFramePr>
          <p:cNvPr id="5" name="Table 7">
            <a:extLst>
              <a:ext uri="{FF2B5EF4-FFF2-40B4-BE49-F238E27FC236}">
                <a16:creationId xmlns:a16="http://schemas.microsoft.com/office/drawing/2014/main" id="{9434E1ED-0F1A-EB24-A585-9D162C57BDF9}"/>
              </a:ext>
            </a:extLst>
          </p:cNvPr>
          <p:cNvGraphicFramePr>
            <a:graphicFrameLocks/>
          </p:cNvGraphicFramePr>
          <p:nvPr>
            <p:extLst>
              <p:ext uri="{D42A27DB-BD31-4B8C-83A1-F6EECF244321}">
                <p14:modId xmlns:p14="http://schemas.microsoft.com/office/powerpoint/2010/main" val="3747832259"/>
              </p:ext>
            </p:extLst>
          </p:nvPr>
        </p:nvGraphicFramePr>
        <p:xfrm>
          <a:off x="137336" y="1405065"/>
          <a:ext cx="8915401" cy="5130800"/>
        </p:xfrm>
        <a:graphic>
          <a:graphicData uri="http://schemas.openxmlformats.org/drawingml/2006/table">
            <a:tbl>
              <a:tblPr firstRow="1" bandRow="1">
                <a:tableStyleId>{5C22544A-7EE6-4342-B048-85BDC9FD1C3A}</a:tableStyleId>
              </a:tblPr>
              <a:tblGrid>
                <a:gridCol w="939468">
                  <a:extLst>
                    <a:ext uri="{9D8B030D-6E8A-4147-A177-3AD203B41FA5}">
                      <a16:colId xmlns:a16="http://schemas.microsoft.com/office/drawing/2014/main" val="3063137210"/>
                    </a:ext>
                  </a:extLst>
                </a:gridCol>
                <a:gridCol w="3495196">
                  <a:extLst>
                    <a:ext uri="{9D8B030D-6E8A-4147-A177-3AD203B41FA5}">
                      <a16:colId xmlns:a16="http://schemas.microsoft.com/office/drawing/2014/main" val="1819847273"/>
                    </a:ext>
                  </a:extLst>
                </a:gridCol>
                <a:gridCol w="1219200">
                  <a:extLst>
                    <a:ext uri="{9D8B030D-6E8A-4147-A177-3AD203B41FA5}">
                      <a16:colId xmlns:a16="http://schemas.microsoft.com/office/drawing/2014/main" val="3769465804"/>
                    </a:ext>
                  </a:extLst>
                </a:gridCol>
                <a:gridCol w="3261537">
                  <a:extLst>
                    <a:ext uri="{9D8B030D-6E8A-4147-A177-3AD203B41FA5}">
                      <a16:colId xmlns:a16="http://schemas.microsoft.com/office/drawing/2014/main" val="4000075099"/>
                    </a:ext>
                  </a:extLst>
                </a:gridCol>
              </a:tblGrid>
              <a:tr h="370840">
                <a:tc>
                  <a:txBody>
                    <a:bodyPr/>
                    <a:lstStyle/>
                    <a:p>
                      <a:r>
                        <a:rPr lang="en-US" sz="1800" dirty="0"/>
                        <a:t>Task Label</a:t>
                      </a:r>
                    </a:p>
                  </a:txBody>
                  <a:tcPr>
                    <a:solidFill>
                      <a:schemeClr val="accent6"/>
                    </a:solidFill>
                  </a:tcPr>
                </a:tc>
                <a:tc>
                  <a:txBody>
                    <a:bodyPr/>
                    <a:lstStyle/>
                    <a:p>
                      <a:r>
                        <a:rPr lang="en-US" sz="1800" dirty="0"/>
                        <a:t>Administrative Items:</a:t>
                      </a:r>
                    </a:p>
                  </a:txBody>
                  <a:tcPr>
                    <a:solidFill>
                      <a:schemeClr val="accent6"/>
                    </a:solidFill>
                  </a:tcPr>
                </a:tc>
                <a:tc>
                  <a:txBody>
                    <a:bodyPr/>
                    <a:lstStyle/>
                    <a:p>
                      <a:r>
                        <a:rPr lang="en-US" sz="1800" dirty="0"/>
                        <a:t>Estimated Budget:</a:t>
                      </a:r>
                    </a:p>
                  </a:txBody>
                  <a:tcPr>
                    <a:solidFill>
                      <a:schemeClr val="accent6"/>
                    </a:solidFill>
                  </a:tcPr>
                </a:tc>
                <a:tc>
                  <a:txBody>
                    <a:bodyPr/>
                    <a:lstStyle/>
                    <a:p>
                      <a:r>
                        <a:rPr lang="en-US" sz="1800" dirty="0"/>
                        <a:t>Notes:</a:t>
                      </a:r>
                    </a:p>
                  </a:txBody>
                  <a:tcPr>
                    <a:solidFill>
                      <a:schemeClr val="accent6"/>
                    </a:solidFill>
                  </a:tcPr>
                </a:tc>
                <a:extLst>
                  <a:ext uri="{0D108BD9-81ED-4DB2-BD59-A6C34878D82A}">
                    <a16:rowId xmlns:a16="http://schemas.microsoft.com/office/drawing/2014/main" val="23659335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Renew GIS License (February 2024)</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$550.00</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License renewal cost</a:t>
                      </a:r>
                    </a:p>
                  </a:txBody>
                  <a:tcPr>
                    <a:solidFill>
                      <a:schemeClr val="accent6">
                        <a:lumMod val="20000"/>
                        <a:lumOff val="80000"/>
                      </a:schemeClr>
                    </a:solidFill>
                  </a:tcPr>
                </a:tc>
                <a:extLst>
                  <a:ext uri="{0D108BD9-81ED-4DB2-BD59-A6C34878D82A}">
                    <a16:rowId xmlns:a16="http://schemas.microsoft.com/office/drawing/2014/main" val="2386608299"/>
                  </a:ext>
                </a:extLst>
              </a:tr>
              <a:tr h="370840">
                <a:tc>
                  <a:txBody>
                    <a:bodyPr/>
                    <a:lstStyle/>
                    <a:p>
                      <a:r>
                        <a:rPr lang="en-US" sz="1200" dirty="0"/>
                        <a:t>K</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Create and Distribute One Stormwater Article</a:t>
                      </a:r>
                    </a:p>
                  </a:txBody>
                  <a:tcPr>
                    <a:solidFill>
                      <a:schemeClr val="accent6">
                        <a:lumMod val="60000"/>
                        <a:lumOff val="40000"/>
                      </a:schemeClr>
                    </a:solidFill>
                  </a:tcPr>
                </a:tc>
                <a:tc>
                  <a:txBody>
                    <a:bodyPr/>
                    <a:lstStyle/>
                    <a:p>
                      <a:r>
                        <a:rPr lang="en-US" sz="1200" dirty="0"/>
                        <a:t>$320.85</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Conducted by Town estimate from last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*($279 to print Spring Newsletter that includes SWM article)</a:t>
                      </a:r>
                    </a:p>
                  </a:txBody>
                  <a:tcPr>
                    <a:solidFill>
                      <a:schemeClr val="accent6">
                        <a:lumMod val="60000"/>
                        <a:lumOff val="40000"/>
                      </a:schemeClr>
                    </a:solidFill>
                  </a:tcPr>
                </a:tc>
                <a:extLst>
                  <a:ext uri="{0D108BD9-81ED-4DB2-BD59-A6C34878D82A}">
                    <a16:rowId xmlns:a16="http://schemas.microsoft.com/office/drawing/2014/main" val="66788217"/>
                  </a:ext>
                </a:extLst>
              </a:tr>
              <a:tr h="370840">
                <a:tc>
                  <a:txBody>
                    <a:bodyPr/>
                    <a:lstStyle/>
                    <a:p>
                      <a:r>
                        <a:rPr lang="en-US" sz="1200" dirty="0"/>
                        <a:t>L</a:t>
                      </a:r>
                    </a:p>
                  </a:txBody>
                  <a:tcPr>
                    <a:solidFill>
                      <a:schemeClr val="accent6">
                        <a:lumMod val="20000"/>
                        <a:lumOff val="80000"/>
                      </a:schemeClr>
                    </a:solidFill>
                  </a:tcPr>
                </a:tc>
                <a:tc>
                  <a:txBody>
                    <a:bodyPr/>
                    <a:lstStyle/>
                    <a:p>
                      <a:r>
                        <a:rPr lang="en-US" sz="1200" dirty="0"/>
                        <a:t>Tree Planting Public Participation Event </a:t>
                      </a:r>
                    </a:p>
                    <a:p>
                      <a:r>
                        <a:rPr lang="en-US" sz="1200" dirty="0"/>
                        <a:t>(</a:t>
                      </a:r>
                      <a:r>
                        <a:rPr lang="en-US" sz="1200" dirty="0" err="1"/>
                        <a:t>Streamlink</a:t>
                      </a:r>
                      <a:r>
                        <a:rPr lang="en-US" sz="1200" dirty="0"/>
                        <a:t> planting 16 acres)</a:t>
                      </a:r>
                    </a:p>
                  </a:txBody>
                  <a:tcPr>
                    <a:solidFill>
                      <a:schemeClr val="accent6">
                        <a:lumMod val="20000"/>
                        <a:lumOff val="80000"/>
                      </a:schemeClr>
                    </a:solidFill>
                  </a:tcPr>
                </a:tc>
                <a:tc>
                  <a:txBody>
                    <a:bodyPr/>
                    <a:lstStyle/>
                    <a:p>
                      <a:r>
                        <a:rPr lang="en-US" sz="1200" dirty="0"/>
                        <a:t>$0.00</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Estimate from last year +15%; verify estimate with </a:t>
                      </a:r>
                      <a:r>
                        <a:rPr lang="en-US" sz="1200" dirty="0" err="1"/>
                        <a:t>Streamlink</a:t>
                      </a:r>
                      <a:endParaRPr lang="en-US" sz="1200" dirty="0"/>
                    </a:p>
                  </a:txBody>
                  <a:tcPr>
                    <a:solidFill>
                      <a:schemeClr val="accent6">
                        <a:lumMod val="20000"/>
                        <a:lumOff val="80000"/>
                      </a:schemeClr>
                    </a:solidFill>
                  </a:tcPr>
                </a:tc>
                <a:extLst>
                  <a:ext uri="{0D108BD9-81ED-4DB2-BD59-A6C34878D82A}">
                    <a16:rowId xmlns:a16="http://schemas.microsoft.com/office/drawing/2014/main" val="2232033927"/>
                  </a:ext>
                </a:extLst>
              </a:tr>
              <a:tr h="370840">
                <a:tc>
                  <a:txBody>
                    <a:bodyPr/>
                    <a:lstStyle/>
                    <a:p>
                      <a:r>
                        <a:rPr lang="en-US" sz="1200" dirty="0"/>
                        <a:t>M</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MS4 2022-2023 Annual Report</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Town + $1500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Estimate from last year +15%; Town to prepare, B&amp;L to peer review for (~$1500)</a:t>
                      </a:r>
                    </a:p>
                  </a:txBody>
                  <a:tcPr>
                    <a:solidFill>
                      <a:schemeClr val="accent6">
                        <a:lumMod val="60000"/>
                        <a:lumOff val="40000"/>
                      </a:schemeClr>
                    </a:solidFill>
                  </a:tcPr>
                </a:tc>
                <a:extLst>
                  <a:ext uri="{0D108BD9-81ED-4DB2-BD59-A6C34878D82A}">
                    <a16:rowId xmlns:a16="http://schemas.microsoft.com/office/drawing/2014/main" val="329478734"/>
                  </a:ext>
                </a:extLst>
              </a:tr>
              <a:tr h="370840">
                <a:tc>
                  <a:txBody>
                    <a:bodyPr/>
                    <a:lstStyle/>
                    <a:p>
                      <a:r>
                        <a:rPr lang="en-US" sz="1200" dirty="0"/>
                        <a:t>N</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IDDE Outfall Inspections &amp; Report Incl. SOP updates</a:t>
                      </a:r>
                    </a:p>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$4,700</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B&amp;L under contract</a:t>
                      </a:r>
                    </a:p>
                  </a:txBody>
                  <a:tcPr>
                    <a:solidFill>
                      <a:schemeClr val="accent6">
                        <a:lumMod val="20000"/>
                        <a:lumOff val="80000"/>
                      </a:schemeClr>
                    </a:solidFill>
                  </a:tcPr>
                </a:tc>
                <a:extLst>
                  <a:ext uri="{0D108BD9-81ED-4DB2-BD59-A6C34878D82A}">
                    <a16:rowId xmlns:a16="http://schemas.microsoft.com/office/drawing/2014/main" val="10785856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a:t>
                      </a:r>
                    </a:p>
                  </a:txBody>
                  <a:tcPr>
                    <a:solidFill>
                      <a:schemeClr val="accent6">
                        <a:lumMod val="60000"/>
                        <a:lumOff val="40000"/>
                      </a:schemeClr>
                    </a:solidFill>
                  </a:tcPr>
                </a:tc>
                <a:tc>
                  <a:txBody>
                    <a:bodyPr/>
                    <a:lstStyle/>
                    <a:p>
                      <a:r>
                        <a:rPr lang="en-US" sz="1200" dirty="0"/>
                        <a:t>Updating MS4 Maps and Stormwater GIS </a:t>
                      </a:r>
                    </a:p>
                    <a:p>
                      <a:r>
                        <a:rPr lang="en-US" sz="1200" dirty="0"/>
                        <a:t>(Throughout Year)</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$2,500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B&amp;L under contract</a:t>
                      </a:r>
                    </a:p>
                  </a:txBody>
                  <a:tcPr>
                    <a:solidFill>
                      <a:schemeClr val="accent6">
                        <a:lumMod val="60000"/>
                        <a:lumOff val="40000"/>
                      </a:schemeClr>
                    </a:solidFill>
                  </a:tcPr>
                </a:tc>
                <a:extLst>
                  <a:ext uri="{0D108BD9-81ED-4DB2-BD59-A6C34878D82A}">
                    <a16:rowId xmlns:a16="http://schemas.microsoft.com/office/drawing/2014/main" val="12109922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Pollution Prevention and Good Housekeeping Report Updates</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$6,000</a:t>
                      </a:r>
                    </a:p>
                  </a:txBody>
                  <a:tcPr>
                    <a:solidFill>
                      <a:schemeClr val="accent6">
                        <a:lumMod val="20000"/>
                        <a:lumOff val="80000"/>
                      </a:schemeClr>
                    </a:solidFill>
                  </a:tcPr>
                </a:tc>
                <a:tc>
                  <a:txBody>
                    <a:bodyPr/>
                    <a:lstStyle/>
                    <a:p>
                      <a:r>
                        <a:rPr lang="en-US" sz="1200" dirty="0"/>
                        <a:t>Only applies if report needs to be updated</a:t>
                      </a:r>
                    </a:p>
                    <a:p>
                      <a:r>
                        <a:rPr lang="en-US" sz="1200" dirty="0"/>
                        <a:t>(e.g., new properties/users)</a:t>
                      </a:r>
                    </a:p>
                  </a:txBody>
                  <a:tcPr>
                    <a:solidFill>
                      <a:schemeClr val="accent6">
                        <a:lumMod val="20000"/>
                        <a:lumOff val="80000"/>
                      </a:schemeClr>
                    </a:solidFill>
                  </a:tcPr>
                </a:tc>
                <a:extLst>
                  <a:ext uri="{0D108BD9-81ED-4DB2-BD59-A6C34878D82A}">
                    <a16:rowId xmlns:a16="http://schemas.microsoft.com/office/drawing/2014/main" val="5046380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Annual Employee Training (September)</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$500</a:t>
                      </a:r>
                    </a:p>
                    <a:p>
                      <a:endParaRPr lang="en-US" sz="1200" dirty="0"/>
                    </a:p>
                  </a:txBody>
                  <a:tcPr>
                    <a:solidFill>
                      <a:schemeClr val="accent6">
                        <a:lumMod val="60000"/>
                        <a:lumOff val="40000"/>
                      </a:schemeClr>
                    </a:solidFill>
                  </a:tcPr>
                </a:tc>
                <a:tc>
                  <a:txBody>
                    <a:bodyPr/>
                    <a:lstStyle/>
                    <a:p>
                      <a:endParaRPr lang="en-US" sz="1200" dirty="0"/>
                    </a:p>
                  </a:txBody>
                  <a:tcPr>
                    <a:solidFill>
                      <a:schemeClr val="accent6">
                        <a:lumMod val="60000"/>
                        <a:lumOff val="40000"/>
                      </a:schemeClr>
                    </a:solidFill>
                  </a:tcPr>
                </a:tc>
                <a:extLst>
                  <a:ext uri="{0D108BD9-81ED-4DB2-BD59-A6C34878D82A}">
                    <a16:rowId xmlns:a16="http://schemas.microsoft.com/office/drawing/2014/main" val="27808864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Silo Hill Grant Support (IIJA)</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$2,500</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Final report in FY24 ($2500 of $8,500 budget)</a:t>
                      </a:r>
                    </a:p>
                  </a:txBody>
                  <a:tcPr>
                    <a:solidFill>
                      <a:schemeClr val="accent6">
                        <a:lumMod val="20000"/>
                        <a:lumOff val="80000"/>
                      </a:schemeClr>
                    </a:solidFill>
                  </a:tcPr>
                </a:tc>
                <a:extLst>
                  <a:ext uri="{0D108BD9-81ED-4DB2-BD59-A6C34878D82A}">
                    <a16:rowId xmlns:a16="http://schemas.microsoft.com/office/drawing/2014/main" val="2891483399"/>
                  </a:ext>
                </a:extLst>
              </a:tr>
            </a:tbl>
          </a:graphicData>
        </a:graphic>
      </p:graphicFrame>
    </p:spTree>
    <p:extLst>
      <p:ext uri="{BB962C8B-B14F-4D97-AF65-F5344CB8AC3E}">
        <p14:creationId xmlns:p14="http://schemas.microsoft.com/office/powerpoint/2010/main" val="378672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CAD9-B2AF-7948-6989-B43C8F171D2E}"/>
              </a:ext>
            </a:extLst>
          </p:cNvPr>
          <p:cNvSpPr>
            <a:spLocks noGrp="1"/>
          </p:cNvSpPr>
          <p:nvPr>
            <p:ph type="title"/>
          </p:nvPr>
        </p:nvSpPr>
        <p:spPr>
          <a:xfrm>
            <a:off x="0" y="-89244"/>
            <a:ext cx="9143999" cy="969236"/>
          </a:xfrm>
        </p:spPr>
        <p:txBody>
          <a:bodyPr/>
          <a:lstStyle/>
          <a:p>
            <a:pPr algn="ctr"/>
            <a:r>
              <a:rPr lang="en-US" sz="4800" dirty="0">
                <a:solidFill>
                  <a:schemeClr val="accent6"/>
                </a:solidFill>
                <a:latin typeface="Angsana New" panose="02020603050405020304" pitchFamily="18" charset="-34"/>
                <a:cs typeface="Angsana New" panose="02020603050405020304" pitchFamily="18" charset="-34"/>
              </a:rPr>
              <a:t>MS-4 &amp; Stormwater</a:t>
            </a:r>
            <a:endParaRPr lang="en-US" dirty="0">
              <a:solidFill>
                <a:schemeClr val="accent6"/>
              </a:solidFill>
              <a:latin typeface="Angsana New" panose="02020603050405020304" pitchFamily="18" charset="-34"/>
              <a:cs typeface="Angsana New" panose="02020603050405020304" pitchFamily="18" charset="-34"/>
            </a:endParaRPr>
          </a:p>
        </p:txBody>
      </p:sp>
      <p:sp>
        <p:nvSpPr>
          <p:cNvPr id="4" name="Slide Number Placeholder 3">
            <a:extLst>
              <a:ext uri="{FF2B5EF4-FFF2-40B4-BE49-F238E27FC236}">
                <a16:creationId xmlns:a16="http://schemas.microsoft.com/office/drawing/2014/main" id="{7A2F55A1-F9D6-4AB3-D5B5-430887F5A634}"/>
              </a:ext>
            </a:extLst>
          </p:cNvPr>
          <p:cNvSpPr>
            <a:spLocks noGrp="1"/>
          </p:cNvSpPr>
          <p:nvPr>
            <p:ph type="sldNum" sz="quarter" idx="12"/>
          </p:nvPr>
        </p:nvSpPr>
        <p:spPr>
          <a:xfrm>
            <a:off x="6858000" y="5423615"/>
            <a:ext cx="2194560" cy="1397039"/>
          </a:xfrm>
        </p:spPr>
        <p:txBody>
          <a:bodyPr/>
          <a:lstStyle/>
          <a:p>
            <a:fld id="{41597707-FBF8-4415-A3B1-7F44884DE5C3}" type="slidenum">
              <a:rPr lang="en-US" sz="1200" smtClean="0">
                <a:solidFill>
                  <a:schemeClr val="tx1">
                    <a:alpha val="20000"/>
                  </a:schemeClr>
                </a:solidFill>
              </a:rPr>
              <a:pPr/>
              <a:t>26</a:t>
            </a:fld>
            <a:endParaRPr lang="en-US" sz="1200" dirty="0">
              <a:solidFill>
                <a:schemeClr val="tx1">
                  <a:alpha val="20000"/>
                </a:schemeClr>
              </a:solidFill>
            </a:endParaRPr>
          </a:p>
        </p:txBody>
      </p:sp>
      <p:graphicFrame>
        <p:nvGraphicFramePr>
          <p:cNvPr id="9" name="Table 9">
            <a:extLst>
              <a:ext uri="{FF2B5EF4-FFF2-40B4-BE49-F238E27FC236}">
                <a16:creationId xmlns:a16="http://schemas.microsoft.com/office/drawing/2014/main" id="{8812CB8E-79E9-4B05-DAFC-B411E1539DB0}"/>
              </a:ext>
            </a:extLst>
          </p:cNvPr>
          <p:cNvGraphicFramePr>
            <a:graphicFrameLocks noGrp="1"/>
          </p:cNvGraphicFramePr>
          <p:nvPr>
            <p:extLst>
              <p:ext uri="{D42A27DB-BD31-4B8C-83A1-F6EECF244321}">
                <p14:modId xmlns:p14="http://schemas.microsoft.com/office/powerpoint/2010/main" val="3970801214"/>
              </p:ext>
            </p:extLst>
          </p:nvPr>
        </p:nvGraphicFramePr>
        <p:xfrm>
          <a:off x="152400" y="4024738"/>
          <a:ext cx="8900160" cy="2286000"/>
        </p:xfrm>
        <a:graphic>
          <a:graphicData uri="http://schemas.openxmlformats.org/drawingml/2006/table">
            <a:tbl>
              <a:tblPr firstRow="1" bandRow="1">
                <a:tableStyleId>{5C22544A-7EE6-4342-B048-85BDC9FD1C3A}</a:tableStyleId>
              </a:tblPr>
              <a:tblGrid>
                <a:gridCol w="767255">
                  <a:extLst>
                    <a:ext uri="{9D8B030D-6E8A-4147-A177-3AD203B41FA5}">
                      <a16:colId xmlns:a16="http://schemas.microsoft.com/office/drawing/2014/main" val="2341841147"/>
                    </a:ext>
                  </a:extLst>
                </a:gridCol>
                <a:gridCol w="3682825">
                  <a:extLst>
                    <a:ext uri="{9D8B030D-6E8A-4147-A177-3AD203B41FA5}">
                      <a16:colId xmlns:a16="http://schemas.microsoft.com/office/drawing/2014/main" val="4192977287"/>
                    </a:ext>
                  </a:extLst>
                </a:gridCol>
                <a:gridCol w="1036320">
                  <a:extLst>
                    <a:ext uri="{9D8B030D-6E8A-4147-A177-3AD203B41FA5}">
                      <a16:colId xmlns:a16="http://schemas.microsoft.com/office/drawing/2014/main" val="3565339704"/>
                    </a:ext>
                  </a:extLst>
                </a:gridCol>
                <a:gridCol w="3413760">
                  <a:extLst>
                    <a:ext uri="{9D8B030D-6E8A-4147-A177-3AD203B41FA5}">
                      <a16:colId xmlns:a16="http://schemas.microsoft.com/office/drawing/2014/main" val="2142700822"/>
                    </a:ext>
                  </a:extLst>
                </a:gridCol>
              </a:tblGrid>
              <a:tr h="370840">
                <a:tc>
                  <a:txBody>
                    <a:bodyPr/>
                    <a:lstStyle/>
                    <a:p>
                      <a:r>
                        <a:rPr lang="en-US" sz="1200" b="0" dirty="0">
                          <a:solidFill>
                            <a:schemeClr val="tx1"/>
                          </a:solidFill>
                        </a:rPr>
                        <a:t>X</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New Permit Term Baseline Impervious Assessment</a:t>
                      </a:r>
                    </a:p>
                    <a:p>
                      <a:endParaRPr lang="en-US" sz="12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$12,500</a:t>
                      </a:r>
                    </a:p>
                    <a:p>
                      <a:endParaRPr lang="en-US" sz="1200"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1775603741"/>
                  </a:ext>
                </a:extLst>
              </a:tr>
              <a:tr h="370840">
                <a:tc>
                  <a:txBody>
                    <a:bodyPr/>
                    <a:lstStyle/>
                    <a:p>
                      <a:r>
                        <a:rPr lang="en-US" sz="1200" dirty="0"/>
                        <a:t>Y</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 Permit Term Restoration Activity Schedule</a:t>
                      </a:r>
                    </a:p>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$5,000</a:t>
                      </a:r>
                    </a:p>
                    <a:p>
                      <a:endParaRPr lang="en-US" sz="1200"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2251592694"/>
                  </a:ext>
                </a:extLst>
              </a:tr>
              <a:tr h="370840">
                <a:tc>
                  <a:txBody>
                    <a:bodyPr/>
                    <a:lstStyle/>
                    <a:p>
                      <a:r>
                        <a:rPr lang="en-US" sz="1200" dirty="0"/>
                        <a:t>Z</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 Permit Term Restoration Plan</a:t>
                      </a:r>
                    </a:p>
                    <a:p>
                      <a:endParaRPr lang="en-US" sz="12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$2,500</a:t>
                      </a:r>
                    </a:p>
                    <a:p>
                      <a:endParaRPr lang="en-US" sz="1200"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3854747777"/>
                  </a:ext>
                </a:extLst>
              </a:tr>
              <a:tr h="370840">
                <a:tc>
                  <a:txBody>
                    <a:bodyPr/>
                    <a:lstStyle/>
                    <a:p>
                      <a:endParaRPr lang="en-US" dirty="0"/>
                    </a:p>
                  </a:txBody>
                  <a:tcPr>
                    <a:solidFill>
                      <a:schemeClr val="accent6">
                        <a:lumMod val="20000"/>
                        <a:lumOff val="80000"/>
                      </a:schemeClr>
                    </a:solidFill>
                  </a:tcPr>
                </a:tc>
                <a:tc>
                  <a:txBody>
                    <a:bodyPr/>
                    <a:lstStyle/>
                    <a:p>
                      <a:r>
                        <a:rPr lang="en-US" sz="1200" dirty="0"/>
                        <a:t>Green Streets/Streetscape Project</a:t>
                      </a:r>
                    </a:p>
                  </a:txBody>
                  <a:tcPr>
                    <a:solidFill>
                      <a:schemeClr val="accent6">
                        <a:lumMod val="20000"/>
                        <a:lumOff val="80000"/>
                      </a:schemeClr>
                    </a:solidFill>
                  </a:tcPr>
                </a:tc>
                <a:tc>
                  <a:txBody>
                    <a:bodyPr/>
                    <a:lstStyle/>
                    <a:p>
                      <a:r>
                        <a:rPr lang="en-US" sz="1200" dirty="0"/>
                        <a:t>Unknown</a:t>
                      </a:r>
                    </a:p>
                  </a:txBody>
                  <a:tcPr>
                    <a:solidFill>
                      <a:schemeClr val="accent6">
                        <a:lumMod val="20000"/>
                        <a:lumOff val="80000"/>
                      </a:schemeClr>
                    </a:solidFill>
                  </a:tcPr>
                </a:tc>
                <a:tc>
                  <a:txBody>
                    <a:bodyPr/>
                    <a:lstStyle/>
                    <a:p>
                      <a:r>
                        <a:rPr lang="en-US" sz="1200" dirty="0"/>
                        <a:t>Assumed to be Grant Funded. Include match into FY24 budget</a:t>
                      </a:r>
                    </a:p>
                  </a:txBody>
                  <a:tcPr>
                    <a:solidFill>
                      <a:schemeClr val="accent6">
                        <a:lumMod val="20000"/>
                        <a:lumOff val="80000"/>
                      </a:schemeClr>
                    </a:solidFill>
                  </a:tcPr>
                </a:tc>
                <a:extLst>
                  <a:ext uri="{0D108BD9-81ED-4DB2-BD59-A6C34878D82A}">
                    <a16:rowId xmlns:a16="http://schemas.microsoft.com/office/drawing/2014/main" val="1295503543"/>
                  </a:ext>
                </a:extLst>
              </a:tr>
              <a:tr h="370840">
                <a:tc>
                  <a:txBody>
                    <a:bodyPr/>
                    <a:lstStyle/>
                    <a:p>
                      <a:endParaRPr lang="en-US" dirty="0"/>
                    </a:p>
                  </a:txBody>
                  <a:tcPr>
                    <a:solidFill>
                      <a:schemeClr val="accent6">
                        <a:lumMod val="60000"/>
                        <a:lumOff val="40000"/>
                      </a:schemeClr>
                    </a:solidFill>
                  </a:tcPr>
                </a:tc>
                <a:tc>
                  <a:txBody>
                    <a:bodyPr/>
                    <a:lstStyle/>
                    <a:p>
                      <a:r>
                        <a:rPr lang="en-US" sz="1200" dirty="0"/>
                        <a:t>Northgate Preliminary Evaluation</a:t>
                      </a:r>
                    </a:p>
                  </a:txBody>
                  <a:tcPr>
                    <a:solidFill>
                      <a:schemeClr val="accent6">
                        <a:lumMod val="60000"/>
                        <a:lumOff val="40000"/>
                      </a:schemeClr>
                    </a:solidFill>
                  </a:tcPr>
                </a:tc>
                <a:tc>
                  <a:txBody>
                    <a:bodyPr/>
                    <a:lstStyle/>
                    <a:p>
                      <a:r>
                        <a:rPr lang="en-US" sz="1200" dirty="0"/>
                        <a:t>$45,000</a:t>
                      </a:r>
                    </a:p>
                  </a:txBody>
                  <a:tcPr>
                    <a:solidFill>
                      <a:schemeClr val="accent6">
                        <a:lumMod val="60000"/>
                        <a:lumOff val="40000"/>
                      </a:schemeClr>
                    </a:solidFill>
                  </a:tcPr>
                </a:tc>
                <a:tc>
                  <a:txBody>
                    <a:bodyPr/>
                    <a:lstStyle/>
                    <a:p>
                      <a:r>
                        <a:rPr lang="en-US" sz="1200" dirty="0"/>
                        <a:t>B&amp;L Proposal before the Town for preliminary work for $45,000</a:t>
                      </a:r>
                    </a:p>
                  </a:txBody>
                  <a:tcPr>
                    <a:solidFill>
                      <a:schemeClr val="accent6">
                        <a:lumMod val="60000"/>
                        <a:lumOff val="40000"/>
                      </a:schemeClr>
                    </a:solidFill>
                  </a:tcPr>
                </a:tc>
                <a:extLst>
                  <a:ext uri="{0D108BD9-81ED-4DB2-BD59-A6C34878D82A}">
                    <a16:rowId xmlns:a16="http://schemas.microsoft.com/office/drawing/2014/main" val="3493648223"/>
                  </a:ext>
                </a:extLst>
              </a:tr>
            </a:tbl>
          </a:graphicData>
        </a:graphic>
      </p:graphicFrame>
      <p:sp>
        <p:nvSpPr>
          <p:cNvPr id="12" name="TextBox 11">
            <a:extLst>
              <a:ext uri="{FF2B5EF4-FFF2-40B4-BE49-F238E27FC236}">
                <a16:creationId xmlns:a16="http://schemas.microsoft.com/office/drawing/2014/main" id="{2BC8A561-0EFB-670B-0E5F-5E48FB3E57EE}"/>
              </a:ext>
            </a:extLst>
          </p:cNvPr>
          <p:cNvSpPr txBox="1"/>
          <p:nvPr/>
        </p:nvSpPr>
        <p:spPr>
          <a:xfrm>
            <a:off x="4709160" y="6310738"/>
            <a:ext cx="4343400" cy="584775"/>
          </a:xfrm>
          <a:prstGeom prst="rect">
            <a:avLst/>
          </a:prstGeom>
          <a:noFill/>
        </p:spPr>
        <p:txBody>
          <a:bodyPr wrap="square" rtlCol="0">
            <a:spAutoFit/>
          </a:bodyPr>
          <a:lstStyle/>
          <a:p>
            <a:r>
              <a:rPr lang="en-US" sz="3200" b="1" dirty="0"/>
              <a:t>Total: $157,228</a:t>
            </a:r>
          </a:p>
        </p:txBody>
      </p:sp>
      <p:graphicFrame>
        <p:nvGraphicFramePr>
          <p:cNvPr id="3" name="Table 9">
            <a:extLst>
              <a:ext uri="{FF2B5EF4-FFF2-40B4-BE49-F238E27FC236}">
                <a16:creationId xmlns:a16="http://schemas.microsoft.com/office/drawing/2014/main" id="{8AEDC7A2-03A5-5FE3-CE2F-C1C2A051E459}"/>
              </a:ext>
            </a:extLst>
          </p:cNvPr>
          <p:cNvGraphicFramePr>
            <a:graphicFrameLocks noGrp="1"/>
          </p:cNvGraphicFramePr>
          <p:nvPr>
            <p:extLst>
              <p:ext uri="{D42A27DB-BD31-4B8C-83A1-F6EECF244321}">
                <p14:modId xmlns:p14="http://schemas.microsoft.com/office/powerpoint/2010/main" val="1716885596"/>
              </p:ext>
            </p:extLst>
          </p:nvPr>
        </p:nvGraphicFramePr>
        <p:xfrm>
          <a:off x="152400" y="752766"/>
          <a:ext cx="8900160" cy="3271972"/>
        </p:xfrm>
        <a:graphic>
          <a:graphicData uri="http://schemas.openxmlformats.org/drawingml/2006/table">
            <a:tbl>
              <a:tblPr firstRow="1" bandRow="1">
                <a:tableStyleId>{5C22544A-7EE6-4342-B048-85BDC9FD1C3A}</a:tableStyleId>
              </a:tblPr>
              <a:tblGrid>
                <a:gridCol w="767255">
                  <a:extLst>
                    <a:ext uri="{9D8B030D-6E8A-4147-A177-3AD203B41FA5}">
                      <a16:colId xmlns:a16="http://schemas.microsoft.com/office/drawing/2014/main" val="2341841147"/>
                    </a:ext>
                  </a:extLst>
                </a:gridCol>
                <a:gridCol w="3682825">
                  <a:extLst>
                    <a:ext uri="{9D8B030D-6E8A-4147-A177-3AD203B41FA5}">
                      <a16:colId xmlns:a16="http://schemas.microsoft.com/office/drawing/2014/main" val="4192977287"/>
                    </a:ext>
                  </a:extLst>
                </a:gridCol>
                <a:gridCol w="1036320">
                  <a:extLst>
                    <a:ext uri="{9D8B030D-6E8A-4147-A177-3AD203B41FA5}">
                      <a16:colId xmlns:a16="http://schemas.microsoft.com/office/drawing/2014/main" val="3565339704"/>
                    </a:ext>
                  </a:extLst>
                </a:gridCol>
                <a:gridCol w="3413760">
                  <a:extLst>
                    <a:ext uri="{9D8B030D-6E8A-4147-A177-3AD203B41FA5}">
                      <a16:colId xmlns:a16="http://schemas.microsoft.com/office/drawing/2014/main" val="2142700822"/>
                    </a:ext>
                  </a:extLst>
                </a:gridCol>
              </a:tblGrid>
              <a:tr h="803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Task Label</a:t>
                      </a:r>
                    </a:p>
                    <a:p>
                      <a:endParaRPr lang="en-US"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Administrative Items:</a:t>
                      </a:r>
                    </a:p>
                    <a:p>
                      <a:endParaRPr lang="en-US"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 Budget:</a:t>
                      </a:r>
                    </a:p>
                    <a:p>
                      <a:endParaRPr lang="en-US"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a:t>
                      </a:r>
                    </a:p>
                    <a:p>
                      <a:endParaRPr lang="en-US" dirty="0"/>
                    </a:p>
                  </a:txBody>
                  <a:tcPr>
                    <a:solidFill>
                      <a:schemeClr val="accent6"/>
                    </a:solidFill>
                  </a:tcPr>
                </a:tc>
                <a:extLst>
                  <a:ext uri="{0D108BD9-81ED-4DB2-BD59-A6C34878D82A}">
                    <a16:rowId xmlns:a16="http://schemas.microsoft.com/office/drawing/2014/main" val="2321430111"/>
                  </a:ext>
                </a:extLst>
              </a:tr>
              <a:tr h="401546">
                <a:tc>
                  <a:txBody>
                    <a:bodyPr/>
                    <a:lstStyle/>
                    <a:p>
                      <a:r>
                        <a:rPr lang="en-US" sz="1200" dirty="0"/>
                        <a:t>S</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Miscellaneous Unbudgeted Admin. Support</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$20,000</a:t>
                      </a:r>
                    </a:p>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Assumes on-call B&amp;L consulting support throughout FY24</a:t>
                      </a:r>
                    </a:p>
                  </a:txBody>
                  <a:tcPr>
                    <a:solidFill>
                      <a:schemeClr val="accent6">
                        <a:lumMod val="20000"/>
                        <a:lumOff val="80000"/>
                      </a:schemeClr>
                    </a:solidFill>
                  </a:tcPr>
                </a:tc>
                <a:extLst>
                  <a:ext uri="{0D108BD9-81ED-4DB2-BD59-A6C34878D82A}">
                    <a16:rowId xmlns:a16="http://schemas.microsoft.com/office/drawing/2014/main" val="1775603741"/>
                  </a:ext>
                </a:extLst>
              </a:tr>
              <a:tr h="401546">
                <a:tc>
                  <a:txBody>
                    <a:bodyPr/>
                    <a:lstStyle/>
                    <a:p>
                      <a:r>
                        <a:rPr lang="en-US" sz="1200" dirty="0"/>
                        <a:t>T</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Silo Hill Annual Maintenance</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$24,807</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Nativescapes Silo Hill Annual Maintenance</a:t>
                      </a:r>
                    </a:p>
                  </a:txBody>
                  <a:tcPr>
                    <a:solidFill>
                      <a:schemeClr val="accent6">
                        <a:lumMod val="60000"/>
                        <a:lumOff val="40000"/>
                      </a:schemeClr>
                    </a:solidFill>
                  </a:tcPr>
                </a:tc>
                <a:extLst>
                  <a:ext uri="{0D108BD9-81ED-4DB2-BD59-A6C34878D82A}">
                    <a16:rowId xmlns:a16="http://schemas.microsoft.com/office/drawing/2014/main" val="2251592694"/>
                  </a:ext>
                </a:extLst>
              </a:tr>
              <a:tr h="401546">
                <a:tc>
                  <a:txBody>
                    <a:bodyPr/>
                    <a:lstStyle/>
                    <a:p>
                      <a:r>
                        <a:rPr lang="en-US" sz="1200" dirty="0"/>
                        <a:t>U</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NOI Submittal for New Permit Term</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Town + $350</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Town to handle, B&amp;L to Peer Review for ~(350)</a:t>
                      </a:r>
                    </a:p>
                  </a:txBody>
                  <a:tcPr>
                    <a:solidFill>
                      <a:schemeClr val="accent6">
                        <a:lumMod val="20000"/>
                        <a:lumOff val="80000"/>
                      </a:schemeClr>
                    </a:solidFill>
                  </a:tcPr>
                </a:tc>
                <a:extLst>
                  <a:ext uri="{0D108BD9-81ED-4DB2-BD59-A6C34878D82A}">
                    <a16:rowId xmlns:a16="http://schemas.microsoft.com/office/drawing/2014/main" val="3854747777"/>
                  </a:ext>
                </a:extLst>
              </a:tr>
              <a:tr h="401546">
                <a:tc>
                  <a:txBody>
                    <a:bodyPr/>
                    <a:lstStyle/>
                    <a:p>
                      <a:r>
                        <a:rPr lang="en-US" sz="1200" dirty="0"/>
                        <a:t>V</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Grant Application &amp; Admin Support</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$7,500</a:t>
                      </a:r>
                    </a:p>
                    <a:p>
                      <a:endParaRPr lang="en-US" sz="12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B&amp;L to handle?; Assumes two grants for Northgate</a:t>
                      </a:r>
                    </a:p>
                    <a:p>
                      <a:endParaRPr lang="en-US" sz="1200" dirty="0"/>
                    </a:p>
                  </a:txBody>
                  <a:tcPr>
                    <a:solidFill>
                      <a:schemeClr val="accent6">
                        <a:lumMod val="60000"/>
                        <a:lumOff val="40000"/>
                      </a:schemeClr>
                    </a:solidFill>
                  </a:tcPr>
                </a:tc>
                <a:extLst>
                  <a:ext uri="{0D108BD9-81ED-4DB2-BD59-A6C34878D82A}">
                    <a16:rowId xmlns:a16="http://schemas.microsoft.com/office/drawing/2014/main" val="1295503543"/>
                  </a:ext>
                </a:extLst>
              </a:tr>
              <a:tr h="262282">
                <a:tc>
                  <a:txBody>
                    <a:bodyPr/>
                    <a:lstStyle/>
                    <a:p>
                      <a:r>
                        <a:rPr lang="en-US" sz="1200" dirty="0"/>
                        <a:t>W</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Review of New Permit and Creating New Timeline</a:t>
                      </a:r>
                    </a:p>
                    <a:p>
                      <a:endParaRPr lang="en-US" sz="12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$5,000</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Town/B&amp;L collaboration; assumes quarterly meetings</a:t>
                      </a:r>
                    </a:p>
                    <a:p>
                      <a:endParaRPr lang="en-US" sz="1200" dirty="0"/>
                    </a:p>
                  </a:txBody>
                  <a:tcPr>
                    <a:solidFill>
                      <a:schemeClr val="accent6">
                        <a:lumMod val="20000"/>
                        <a:lumOff val="80000"/>
                      </a:schemeClr>
                    </a:solidFill>
                  </a:tcPr>
                </a:tc>
                <a:extLst>
                  <a:ext uri="{0D108BD9-81ED-4DB2-BD59-A6C34878D82A}">
                    <a16:rowId xmlns:a16="http://schemas.microsoft.com/office/drawing/2014/main" val="3493648223"/>
                  </a:ext>
                </a:extLst>
              </a:tr>
            </a:tbl>
          </a:graphicData>
        </a:graphic>
      </p:graphicFrame>
    </p:spTree>
    <p:extLst>
      <p:ext uri="{BB962C8B-B14F-4D97-AF65-F5344CB8AC3E}">
        <p14:creationId xmlns:p14="http://schemas.microsoft.com/office/powerpoint/2010/main" val="1973078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noFill/>
        </p:spPr>
        <p:txBody>
          <a:bodyPr>
            <a:noAutofit/>
          </a:bodyPr>
          <a:lstStyle/>
          <a:p>
            <a:pPr algn="ctr"/>
            <a:r>
              <a:rPr lang="en-US" sz="4000" b="1" dirty="0">
                <a:solidFill>
                  <a:schemeClr val="accent3"/>
                </a:solidFill>
                <a:latin typeface="Angsana New" panose="02020603050405020304" pitchFamily="18" charset="-34"/>
                <a:cs typeface="Angsana New" panose="02020603050405020304" pitchFamily="18" charset="-34"/>
              </a:rPr>
              <a:t>Capital Projects: Fund 2 Transfer</a:t>
            </a:r>
            <a:br>
              <a:rPr lang="en-US" sz="4000" dirty="0">
                <a:solidFill>
                  <a:schemeClr val="accent3"/>
                </a:solidFill>
                <a:latin typeface="Angsana New" panose="02020603050405020304" pitchFamily="18" charset="-34"/>
                <a:cs typeface="Angsana New" panose="02020603050405020304" pitchFamily="18" charset="-34"/>
              </a:rPr>
            </a:br>
            <a:r>
              <a:rPr lang="en-US" sz="4000" dirty="0">
                <a:solidFill>
                  <a:schemeClr val="accent3"/>
                </a:solidFill>
                <a:latin typeface="Angsana New" panose="02020603050405020304" pitchFamily="18" charset="-34"/>
                <a:cs typeface="Angsana New" panose="02020603050405020304" pitchFamily="18" charset="-34"/>
              </a:rPr>
              <a:t>Proposed: FY 2024</a:t>
            </a:r>
          </a:p>
        </p:txBody>
      </p:sp>
      <p:sp>
        <p:nvSpPr>
          <p:cNvPr id="4" name="Slide Number Placeholder 3"/>
          <p:cNvSpPr>
            <a:spLocks noGrp="1"/>
          </p:cNvSpPr>
          <p:nvPr>
            <p:ph type="sldNum" sz="quarter" idx="12"/>
          </p:nvPr>
        </p:nvSpPr>
        <p:spPr>
          <a:xfrm>
            <a:off x="6949440" y="5475138"/>
            <a:ext cx="2194560" cy="1397039"/>
          </a:xfrm>
        </p:spPr>
        <p:txBody>
          <a:bodyPr/>
          <a:lstStyle/>
          <a:p>
            <a:fld id="{41597707-FBF8-4415-A3B1-7F44884DE5C3}" type="slidenum">
              <a:rPr lang="en-US" sz="1200" smtClean="0">
                <a:solidFill>
                  <a:schemeClr val="tx1">
                    <a:alpha val="20000"/>
                  </a:schemeClr>
                </a:solidFill>
              </a:rPr>
              <a:pPr/>
              <a:t>27</a:t>
            </a:fld>
            <a:endParaRPr lang="en-US" sz="1200" dirty="0">
              <a:solidFill>
                <a:schemeClr val="tx1">
                  <a:alpha val="20000"/>
                </a:schemeClr>
              </a:solidFill>
            </a:endParaRPr>
          </a:p>
        </p:txBody>
      </p:sp>
      <p:graphicFrame>
        <p:nvGraphicFramePr>
          <p:cNvPr id="25" name="Content Placeholder 24">
            <a:extLst>
              <a:ext uri="{FF2B5EF4-FFF2-40B4-BE49-F238E27FC236}">
                <a16:creationId xmlns:a16="http://schemas.microsoft.com/office/drawing/2014/main" id="{FB845141-D585-1608-2806-2FF579B3EE00}"/>
              </a:ext>
            </a:extLst>
          </p:cNvPr>
          <p:cNvGraphicFramePr>
            <a:graphicFrameLocks noGrp="1"/>
          </p:cNvGraphicFramePr>
          <p:nvPr>
            <p:ph idx="1"/>
            <p:extLst>
              <p:ext uri="{D42A27DB-BD31-4B8C-83A1-F6EECF244321}">
                <p14:modId xmlns:p14="http://schemas.microsoft.com/office/powerpoint/2010/main" val="2065722172"/>
              </p:ext>
            </p:extLst>
          </p:nvPr>
        </p:nvGraphicFramePr>
        <p:xfrm>
          <a:off x="304801" y="1905000"/>
          <a:ext cx="85344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EAC4D798-ACD5-94A0-B1FB-536F06823DB0}"/>
              </a:ext>
            </a:extLst>
          </p:cNvPr>
          <p:cNvSpPr txBox="1"/>
          <p:nvPr/>
        </p:nvSpPr>
        <p:spPr>
          <a:xfrm>
            <a:off x="5151120" y="1981200"/>
            <a:ext cx="2895600" cy="523220"/>
          </a:xfrm>
          <a:prstGeom prst="rect">
            <a:avLst/>
          </a:prstGeom>
          <a:noFill/>
        </p:spPr>
        <p:txBody>
          <a:bodyPr wrap="square" rtlCol="0">
            <a:spAutoFit/>
          </a:bodyPr>
          <a:lstStyle/>
          <a:p>
            <a:r>
              <a:rPr lang="en-US" sz="2800" b="1" dirty="0"/>
              <a:t>Total: $89,229</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95400"/>
          </a:xfrm>
          <a:noFill/>
        </p:spPr>
        <p:txBody>
          <a:bodyPr>
            <a:noAutofit/>
          </a:bodyPr>
          <a:lstStyle/>
          <a:p>
            <a:pPr algn="ctr"/>
            <a:r>
              <a:rPr lang="en-US" sz="4000" b="1" dirty="0">
                <a:solidFill>
                  <a:schemeClr val="accent3"/>
                </a:solidFill>
                <a:latin typeface="Angsana New" panose="02020603050405020304" pitchFamily="18" charset="-34"/>
                <a:cs typeface="Angsana New" panose="02020603050405020304" pitchFamily="18" charset="-34"/>
              </a:rPr>
              <a:t>Capital Projects: </a:t>
            </a:r>
            <a:br>
              <a:rPr lang="en-US" sz="4000" b="1" dirty="0">
                <a:solidFill>
                  <a:schemeClr val="accent3"/>
                </a:solidFill>
                <a:latin typeface="Angsana New" panose="02020603050405020304" pitchFamily="18" charset="-34"/>
                <a:cs typeface="Angsana New" panose="02020603050405020304" pitchFamily="18" charset="-34"/>
              </a:rPr>
            </a:br>
            <a:r>
              <a:rPr lang="en-US" sz="4000" b="1" dirty="0">
                <a:solidFill>
                  <a:schemeClr val="accent3"/>
                </a:solidFill>
                <a:latin typeface="Angsana New" panose="02020603050405020304" pitchFamily="18" charset="-34"/>
                <a:cs typeface="Angsana New" panose="02020603050405020304" pitchFamily="18" charset="-34"/>
              </a:rPr>
              <a:t>Fund 2 Interfund Transfer</a:t>
            </a:r>
            <a:endParaRPr lang="en-US" sz="4000" dirty="0">
              <a:solidFill>
                <a:schemeClr val="accent3"/>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a:xfrm>
            <a:off x="6949440" y="5485429"/>
            <a:ext cx="2194560" cy="1397039"/>
          </a:xfrm>
        </p:spPr>
        <p:txBody>
          <a:bodyPr/>
          <a:lstStyle/>
          <a:p>
            <a:fld id="{41597707-FBF8-4415-A3B1-7F44884DE5C3}" type="slidenum">
              <a:rPr lang="en-US" sz="1200" smtClean="0">
                <a:solidFill>
                  <a:schemeClr val="tx1">
                    <a:alpha val="20000"/>
                  </a:schemeClr>
                </a:solidFill>
              </a:rPr>
              <a:pPr/>
              <a:t>28</a:t>
            </a:fld>
            <a:endParaRPr lang="en-US" sz="1200" dirty="0">
              <a:solidFill>
                <a:schemeClr val="tx1">
                  <a:alpha val="20000"/>
                </a:schemeClr>
              </a:solidFill>
            </a:endParaRPr>
          </a:p>
        </p:txBody>
      </p:sp>
      <p:graphicFrame>
        <p:nvGraphicFramePr>
          <p:cNvPr id="11" name="Content Placeholder 10">
            <a:extLst>
              <a:ext uri="{FF2B5EF4-FFF2-40B4-BE49-F238E27FC236}">
                <a16:creationId xmlns:a16="http://schemas.microsoft.com/office/drawing/2014/main" id="{5518DC05-A657-98CA-B8F8-55807C191BC7}"/>
              </a:ext>
            </a:extLst>
          </p:cNvPr>
          <p:cNvGraphicFramePr>
            <a:graphicFrameLocks noGrp="1"/>
          </p:cNvGraphicFramePr>
          <p:nvPr>
            <p:ph idx="1"/>
            <p:extLst>
              <p:ext uri="{D42A27DB-BD31-4B8C-83A1-F6EECF244321}">
                <p14:modId xmlns:p14="http://schemas.microsoft.com/office/powerpoint/2010/main" val="1643101125"/>
              </p:ext>
            </p:extLst>
          </p:nvPr>
        </p:nvGraphicFramePr>
        <p:xfrm>
          <a:off x="186069" y="1676400"/>
          <a:ext cx="8681244"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C2C0C68B-F965-DA0F-A0D0-509A25C86B62}"/>
              </a:ext>
            </a:extLst>
          </p:cNvPr>
          <p:cNvSpPr txBox="1"/>
          <p:nvPr/>
        </p:nvSpPr>
        <p:spPr>
          <a:xfrm>
            <a:off x="5029200" y="1736651"/>
            <a:ext cx="2209800" cy="523220"/>
          </a:xfrm>
          <a:prstGeom prst="rect">
            <a:avLst/>
          </a:prstGeom>
          <a:noFill/>
        </p:spPr>
        <p:txBody>
          <a:bodyPr wrap="square" rtlCol="0">
            <a:spAutoFit/>
          </a:bodyPr>
          <a:lstStyle/>
          <a:p>
            <a:r>
              <a:rPr lang="en-US" sz="2800" b="1" dirty="0"/>
              <a:t>Total: $98,352</a:t>
            </a:r>
          </a:p>
        </p:txBody>
      </p:sp>
    </p:spTree>
    <p:extLst>
      <p:ext uri="{BB962C8B-B14F-4D97-AF65-F5344CB8AC3E}">
        <p14:creationId xmlns:p14="http://schemas.microsoft.com/office/powerpoint/2010/main" val="925751234"/>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4">
                <a:lumMod val="40000"/>
                <a:lumOff val="60000"/>
              </a:schemeClr>
            </a:gs>
            <a:gs pos="83000">
              <a:schemeClr val="accent6">
                <a:lumMod val="20000"/>
                <a:lumOff val="80000"/>
              </a:schemeClr>
            </a:gs>
            <a:gs pos="100000">
              <a:schemeClr val="accent6">
                <a:lumMod val="20000"/>
                <a:lumOff val="8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91FD-E434-EFBE-2A69-A7383AB0DF06}"/>
              </a:ext>
            </a:extLst>
          </p:cNvPr>
          <p:cNvSpPr>
            <a:spLocks noGrp="1"/>
          </p:cNvSpPr>
          <p:nvPr>
            <p:ph type="title"/>
          </p:nvPr>
        </p:nvSpPr>
        <p:spPr>
          <a:xfrm>
            <a:off x="228600" y="25439"/>
            <a:ext cx="8747760" cy="1524000"/>
          </a:xfrm>
        </p:spPr>
        <p:txBody>
          <a:bodyPr>
            <a:normAutofit/>
          </a:bodyPr>
          <a:lstStyle/>
          <a:p>
            <a:pPr algn="ctr"/>
            <a:r>
              <a:rPr lang="en-US" sz="6600" dirty="0">
                <a:solidFill>
                  <a:schemeClr val="accent4"/>
                </a:solidFill>
                <a:latin typeface="Angsana New" panose="02020603050405020304" pitchFamily="18" charset="-34"/>
                <a:cs typeface="Angsana New" panose="02020603050405020304" pitchFamily="18" charset="-34"/>
              </a:rPr>
              <a:t>FY24 Paving Schedule</a:t>
            </a:r>
          </a:p>
        </p:txBody>
      </p:sp>
      <p:sp>
        <p:nvSpPr>
          <p:cNvPr id="4" name="Slide Number Placeholder 3">
            <a:extLst>
              <a:ext uri="{FF2B5EF4-FFF2-40B4-BE49-F238E27FC236}">
                <a16:creationId xmlns:a16="http://schemas.microsoft.com/office/drawing/2014/main" id="{EDD065A3-DF03-96E9-7636-3BF99EB1BE04}"/>
              </a:ext>
            </a:extLst>
          </p:cNvPr>
          <p:cNvSpPr>
            <a:spLocks noGrp="1"/>
          </p:cNvSpPr>
          <p:nvPr>
            <p:ph type="sldNum" sz="quarter" idx="12"/>
          </p:nvPr>
        </p:nvSpPr>
        <p:spPr>
          <a:xfrm>
            <a:off x="6922859" y="5433863"/>
            <a:ext cx="2194560" cy="1397039"/>
          </a:xfrm>
        </p:spPr>
        <p:txBody>
          <a:bodyPr>
            <a:normAutofit/>
          </a:bodyPr>
          <a:lstStyle/>
          <a:p>
            <a:pPr>
              <a:lnSpc>
                <a:spcPct val="90000"/>
              </a:lnSpc>
              <a:spcAft>
                <a:spcPts val="600"/>
              </a:spcAft>
            </a:pPr>
            <a:fld id="{41597707-FBF8-4415-A3B1-7F44884DE5C3}" type="slidenum">
              <a:rPr lang="en-US" sz="1200" smtClean="0">
                <a:solidFill>
                  <a:schemeClr val="tx1">
                    <a:alpha val="20000"/>
                  </a:schemeClr>
                </a:solidFill>
              </a:rPr>
              <a:pPr>
                <a:lnSpc>
                  <a:spcPct val="90000"/>
                </a:lnSpc>
                <a:spcAft>
                  <a:spcPts val="600"/>
                </a:spcAft>
              </a:pPr>
              <a:t>29</a:t>
            </a:fld>
            <a:endParaRPr lang="en-US" sz="1200" dirty="0">
              <a:solidFill>
                <a:schemeClr val="tx1">
                  <a:alpha val="20000"/>
                </a:schemeClr>
              </a:solidFill>
            </a:endParaRPr>
          </a:p>
        </p:txBody>
      </p:sp>
      <p:graphicFrame>
        <p:nvGraphicFramePr>
          <p:cNvPr id="7" name="Table 7">
            <a:extLst>
              <a:ext uri="{FF2B5EF4-FFF2-40B4-BE49-F238E27FC236}">
                <a16:creationId xmlns:a16="http://schemas.microsoft.com/office/drawing/2014/main" id="{71C7B32C-9E18-79ED-8EDB-D5AD186143E8}"/>
              </a:ext>
            </a:extLst>
          </p:cNvPr>
          <p:cNvGraphicFramePr>
            <a:graphicFrameLocks noGrp="1"/>
          </p:cNvGraphicFramePr>
          <p:nvPr>
            <p:ph idx="1"/>
            <p:extLst>
              <p:ext uri="{D42A27DB-BD31-4B8C-83A1-F6EECF244321}">
                <p14:modId xmlns:p14="http://schemas.microsoft.com/office/powerpoint/2010/main" val="3140150178"/>
              </p:ext>
            </p:extLst>
          </p:nvPr>
        </p:nvGraphicFramePr>
        <p:xfrm>
          <a:off x="405828" y="1752600"/>
          <a:ext cx="8393303" cy="4610040"/>
        </p:xfrm>
        <a:graphic>
          <a:graphicData uri="http://schemas.openxmlformats.org/drawingml/2006/table">
            <a:tbl>
              <a:tblPr firstRow="1" bandRow="1">
                <a:tableStyleId>{6E25E649-3F16-4E02-A733-19D2CDBF48F0}</a:tableStyleId>
              </a:tblPr>
              <a:tblGrid>
                <a:gridCol w="4492595">
                  <a:extLst>
                    <a:ext uri="{9D8B030D-6E8A-4147-A177-3AD203B41FA5}">
                      <a16:colId xmlns:a16="http://schemas.microsoft.com/office/drawing/2014/main" val="2460081769"/>
                    </a:ext>
                  </a:extLst>
                </a:gridCol>
                <a:gridCol w="1996784">
                  <a:extLst>
                    <a:ext uri="{9D8B030D-6E8A-4147-A177-3AD203B41FA5}">
                      <a16:colId xmlns:a16="http://schemas.microsoft.com/office/drawing/2014/main" val="566353644"/>
                    </a:ext>
                  </a:extLst>
                </a:gridCol>
                <a:gridCol w="1903924">
                  <a:extLst>
                    <a:ext uri="{9D8B030D-6E8A-4147-A177-3AD203B41FA5}">
                      <a16:colId xmlns:a16="http://schemas.microsoft.com/office/drawing/2014/main" val="1770198611"/>
                    </a:ext>
                  </a:extLst>
                </a:gridCol>
              </a:tblGrid>
              <a:tr h="922008">
                <a:tc>
                  <a:txBody>
                    <a:bodyPr/>
                    <a:lstStyle/>
                    <a:p>
                      <a:r>
                        <a:rPr lang="en-US" sz="3800" dirty="0"/>
                        <a:t>Location</a:t>
                      </a:r>
                    </a:p>
                  </a:txBody>
                  <a:tcPr marL="97277" marR="97277" marT="48638" marB="48638">
                    <a:solidFill>
                      <a:schemeClr val="accent4">
                        <a:lumMod val="60000"/>
                        <a:lumOff val="40000"/>
                      </a:schemeClr>
                    </a:solidFill>
                  </a:tcPr>
                </a:tc>
                <a:tc>
                  <a:txBody>
                    <a:bodyPr/>
                    <a:lstStyle/>
                    <a:p>
                      <a:pPr algn="ctr"/>
                      <a:r>
                        <a:rPr lang="en-US" sz="3800" dirty="0"/>
                        <a:t>Amount</a:t>
                      </a:r>
                    </a:p>
                  </a:txBody>
                  <a:tcPr marL="97277" marR="97277" marT="48638" marB="48638">
                    <a:solidFill>
                      <a:schemeClr val="accent4">
                        <a:lumMod val="60000"/>
                        <a:lumOff val="40000"/>
                      </a:schemeClr>
                    </a:solidFill>
                  </a:tcPr>
                </a:tc>
                <a:tc>
                  <a:txBody>
                    <a:bodyPr/>
                    <a:lstStyle/>
                    <a:p>
                      <a:pPr algn="r"/>
                      <a:r>
                        <a:rPr lang="en-US" sz="3800" dirty="0"/>
                        <a:t>Year</a:t>
                      </a:r>
                    </a:p>
                  </a:txBody>
                  <a:tcPr marL="97277" marR="97277" marT="48638" marB="48638">
                    <a:solidFill>
                      <a:schemeClr val="accent4">
                        <a:lumMod val="60000"/>
                        <a:lumOff val="40000"/>
                      </a:schemeClr>
                    </a:solidFill>
                  </a:tcPr>
                </a:tc>
                <a:extLst>
                  <a:ext uri="{0D108BD9-81ED-4DB2-BD59-A6C34878D82A}">
                    <a16:rowId xmlns:a16="http://schemas.microsoft.com/office/drawing/2014/main" val="2598942720"/>
                  </a:ext>
                </a:extLst>
              </a:tr>
              <a:tr h="548221">
                <a:tc>
                  <a:txBody>
                    <a:bodyPr/>
                    <a:lstStyle/>
                    <a:p>
                      <a:r>
                        <a:rPr lang="en-US" sz="1900" dirty="0"/>
                        <a:t>Northgate: </a:t>
                      </a:r>
                      <a:r>
                        <a:rPr lang="en-US" sz="1900" dirty="0" err="1"/>
                        <a:t>Zanella</a:t>
                      </a:r>
                      <a:r>
                        <a:rPr lang="en-US" sz="1900" dirty="0"/>
                        <a:t> Dr. to Adams Ave.</a:t>
                      </a:r>
                    </a:p>
                  </a:txBody>
                  <a:tcPr marL="97277" marR="97277" marT="48638" marB="48638">
                    <a:solidFill>
                      <a:schemeClr val="bg1">
                        <a:lumMod val="95000"/>
                      </a:schemeClr>
                    </a:solidFill>
                  </a:tcPr>
                </a:tc>
                <a:tc>
                  <a:txBody>
                    <a:bodyPr/>
                    <a:lstStyle/>
                    <a:p>
                      <a:pPr algn="ctr"/>
                      <a:r>
                        <a:rPr lang="en-US" sz="1900" dirty="0"/>
                        <a:t>$39,250.00</a:t>
                      </a:r>
                    </a:p>
                  </a:txBody>
                  <a:tcPr marL="97277" marR="97277" marT="48638" marB="48638">
                    <a:solidFill>
                      <a:schemeClr val="bg1">
                        <a:lumMod val="95000"/>
                      </a:schemeClr>
                    </a:solidFill>
                  </a:tcPr>
                </a:tc>
                <a:tc>
                  <a:txBody>
                    <a:bodyPr/>
                    <a:lstStyle/>
                    <a:p>
                      <a:pPr algn="r"/>
                      <a:r>
                        <a:rPr lang="en-US" sz="1900" dirty="0"/>
                        <a:t>FY24</a:t>
                      </a:r>
                    </a:p>
                  </a:txBody>
                  <a:tcPr marL="97277" marR="97277" marT="48638" marB="48638">
                    <a:solidFill>
                      <a:schemeClr val="bg1">
                        <a:lumMod val="95000"/>
                      </a:schemeClr>
                    </a:solidFill>
                  </a:tcPr>
                </a:tc>
                <a:extLst>
                  <a:ext uri="{0D108BD9-81ED-4DB2-BD59-A6C34878D82A}">
                    <a16:rowId xmlns:a16="http://schemas.microsoft.com/office/drawing/2014/main" val="2214937067"/>
                  </a:ext>
                </a:extLst>
              </a:tr>
              <a:tr h="922008">
                <a:tc>
                  <a:txBody>
                    <a:bodyPr/>
                    <a:lstStyle/>
                    <a:p>
                      <a:r>
                        <a:rPr lang="en-US" sz="1900" dirty="0"/>
                        <a:t>Silo Hill: </a:t>
                      </a:r>
                      <a:r>
                        <a:rPr lang="en-US" sz="1900" dirty="0" err="1"/>
                        <a:t>Robindale</a:t>
                      </a:r>
                      <a:r>
                        <a:rPr lang="en-US" sz="1900" dirty="0"/>
                        <a:t> Dr. – Heritage Lane to University Dr. </a:t>
                      </a:r>
                    </a:p>
                  </a:txBody>
                  <a:tcPr marL="97277" marR="97277" marT="48638" marB="48638">
                    <a:solidFill>
                      <a:schemeClr val="accent4">
                        <a:lumMod val="40000"/>
                        <a:lumOff val="60000"/>
                      </a:schemeClr>
                    </a:solidFill>
                  </a:tcPr>
                </a:tc>
                <a:tc>
                  <a:txBody>
                    <a:bodyPr/>
                    <a:lstStyle/>
                    <a:p>
                      <a:pPr algn="ctr"/>
                      <a:r>
                        <a:rPr lang="en-US" sz="1900"/>
                        <a:t>$48,750.00</a:t>
                      </a:r>
                    </a:p>
                  </a:txBody>
                  <a:tcPr marL="97277" marR="97277" marT="48638" marB="48638">
                    <a:solidFill>
                      <a:schemeClr val="accent4">
                        <a:lumMod val="40000"/>
                        <a:lumOff val="60000"/>
                      </a:schemeClr>
                    </a:solidFill>
                  </a:tcPr>
                </a:tc>
                <a:tc>
                  <a:txBody>
                    <a:bodyPr/>
                    <a:lstStyle/>
                    <a:p>
                      <a:pPr algn="r"/>
                      <a:r>
                        <a:rPr lang="en-US" sz="1900" dirty="0"/>
                        <a:t>FY24</a:t>
                      </a:r>
                    </a:p>
                  </a:txBody>
                  <a:tcPr marL="97277" marR="97277" marT="48638" marB="48638">
                    <a:solidFill>
                      <a:schemeClr val="accent4">
                        <a:lumMod val="40000"/>
                        <a:lumOff val="60000"/>
                      </a:schemeClr>
                    </a:solidFill>
                  </a:tcPr>
                </a:tc>
                <a:extLst>
                  <a:ext uri="{0D108BD9-81ED-4DB2-BD59-A6C34878D82A}">
                    <a16:rowId xmlns:a16="http://schemas.microsoft.com/office/drawing/2014/main" val="1760340249"/>
                  </a:ext>
                </a:extLst>
              </a:tr>
              <a:tr h="922008">
                <a:tc>
                  <a:txBody>
                    <a:bodyPr/>
                    <a:lstStyle/>
                    <a:p>
                      <a:r>
                        <a:rPr lang="en-US" sz="1900"/>
                        <a:t>Potomac Ave.: South Seton Ave. to Chesapeake Ave</a:t>
                      </a:r>
                    </a:p>
                  </a:txBody>
                  <a:tcPr marL="97277" marR="97277" marT="48638" marB="48638">
                    <a:solidFill>
                      <a:schemeClr val="bg1">
                        <a:lumMod val="95000"/>
                      </a:schemeClr>
                    </a:solidFill>
                  </a:tcPr>
                </a:tc>
                <a:tc>
                  <a:txBody>
                    <a:bodyPr/>
                    <a:lstStyle/>
                    <a:p>
                      <a:pPr algn="ctr"/>
                      <a:r>
                        <a:rPr lang="en-US" sz="1900"/>
                        <a:t>$16,500.00</a:t>
                      </a:r>
                    </a:p>
                  </a:txBody>
                  <a:tcPr marL="97277" marR="97277" marT="48638" marB="48638">
                    <a:solidFill>
                      <a:schemeClr val="bg1">
                        <a:lumMod val="95000"/>
                      </a:schemeClr>
                    </a:solidFill>
                  </a:tcPr>
                </a:tc>
                <a:tc>
                  <a:txBody>
                    <a:bodyPr/>
                    <a:lstStyle/>
                    <a:p>
                      <a:pPr algn="r"/>
                      <a:r>
                        <a:rPr lang="en-US" sz="1900" dirty="0"/>
                        <a:t>FY24</a:t>
                      </a:r>
                    </a:p>
                  </a:txBody>
                  <a:tcPr marL="97277" marR="97277" marT="48638" marB="48638">
                    <a:solidFill>
                      <a:schemeClr val="bg1">
                        <a:lumMod val="95000"/>
                      </a:schemeClr>
                    </a:solidFill>
                  </a:tcPr>
                </a:tc>
                <a:extLst>
                  <a:ext uri="{0D108BD9-81ED-4DB2-BD59-A6C34878D82A}">
                    <a16:rowId xmlns:a16="http://schemas.microsoft.com/office/drawing/2014/main" val="3256075722"/>
                  </a:ext>
                </a:extLst>
              </a:tr>
              <a:tr h="1295795">
                <a:tc>
                  <a:txBody>
                    <a:bodyPr/>
                    <a:lstStyle/>
                    <a:p>
                      <a:r>
                        <a:rPr lang="en-US" sz="1900" dirty="0"/>
                        <a:t>Silo Hill Rd: 1</a:t>
                      </a:r>
                      <a:r>
                        <a:rPr lang="en-US" sz="1900" baseline="30000" dirty="0"/>
                        <a:t>st</a:t>
                      </a:r>
                      <a:r>
                        <a:rPr lang="en-US" sz="1900" dirty="0"/>
                        <a:t> </a:t>
                      </a:r>
                      <a:r>
                        <a:rPr lang="en-US" sz="1900" dirty="0" err="1"/>
                        <a:t>Robindale</a:t>
                      </a:r>
                      <a:r>
                        <a:rPr lang="en-US" sz="1900" dirty="0"/>
                        <a:t> Dr. entrance to</a:t>
                      </a:r>
                    </a:p>
                    <a:p>
                      <a:r>
                        <a:rPr lang="en-US" sz="1900" dirty="0"/>
                        <a:t>Silo Hill Park</a:t>
                      </a:r>
                    </a:p>
                  </a:txBody>
                  <a:tcPr marL="97277" marR="97277" marT="48638" marB="48638">
                    <a:solidFill>
                      <a:schemeClr val="accent4">
                        <a:lumMod val="40000"/>
                        <a:lumOff val="60000"/>
                      </a:schemeClr>
                    </a:solidFill>
                  </a:tcPr>
                </a:tc>
                <a:tc>
                  <a:txBody>
                    <a:bodyPr/>
                    <a:lstStyle/>
                    <a:p>
                      <a:pPr algn="ctr"/>
                      <a:r>
                        <a:rPr lang="en-US" sz="1900" dirty="0"/>
                        <a:t>$79,750.00</a:t>
                      </a:r>
                    </a:p>
                  </a:txBody>
                  <a:tcPr marL="97277" marR="97277" marT="48638" marB="48638">
                    <a:solidFill>
                      <a:schemeClr val="accent4">
                        <a:lumMod val="40000"/>
                        <a:lumOff val="60000"/>
                      </a:schemeClr>
                    </a:solidFill>
                  </a:tcPr>
                </a:tc>
                <a:tc>
                  <a:txBody>
                    <a:bodyPr/>
                    <a:lstStyle/>
                    <a:p>
                      <a:pPr algn="r"/>
                      <a:r>
                        <a:rPr lang="en-US" sz="1900" dirty="0"/>
                        <a:t>FY24</a:t>
                      </a:r>
                    </a:p>
                  </a:txBody>
                  <a:tcPr marL="97277" marR="97277" marT="48638" marB="48638">
                    <a:solidFill>
                      <a:schemeClr val="accent4">
                        <a:lumMod val="40000"/>
                        <a:lumOff val="60000"/>
                      </a:schemeClr>
                    </a:solidFill>
                  </a:tcPr>
                </a:tc>
                <a:extLst>
                  <a:ext uri="{0D108BD9-81ED-4DB2-BD59-A6C34878D82A}">
                    <a16:rowId xmlns:a16="http://schemas.microsoft.com/office/drawing/2014/main" val="3496106079"/>
                  </a:ext>
                </a:extLst>
              </a:tr>
            </a:tbl>
          </a:graphicData>
        </a:graphic>
      </p:graphicFrame>
    </p:spTree>
    <p:extLst>
      <p:ext uri="{BB962C8B-B14F-4D97-AF65-F5344CB8AC3E}">
        <p14:creationId xmlns:p14="http://schemas.microsoft.com/office/powerpoint/2010/main" val="252344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83356"/>
            <a:ext cx="9143999" cy="1096962"/>
          </a:xfrm>
          <a:noFill/>
        </p:spPr>
        <p:txBody>
          <a:bodyPr>
            <a:noAutofit/>
          </a:bodyPr>
          <a:lstStyle/>
          <a:p>
            <a:pPr algn="ctr"/>
            <a:r>
              <a:rPr lang="en-US" sz="4000" b="1" dirty="0">
                <a:solidFill>
                  <a:schemeClr val="accent2">
                    <a:lumMod val="50000"/>
                  </a:schemeClr>
                </a:solidFill>
                <a:latin typeface="Angsana New" panose="020B0502040204020203" pitchFamily="18" charset="-34"/>
                <a:cs typeface="Angsana New" panose="020B0502040204020203" pitchFamily="18" charset="-34"/>
              </a:rPr>
              <a:t>General Fund Revenue</a:t>
            </a:r>
            <a:br>
              <a:rPr lang="en-US" sz="4000" dirty="0">
                <a:solidFill>
                  <a:schemeClr val="accent2">
                    <a:lumMod val="50000"/>
                  </a:schemeClr>
                </a:solidFill>
                <a:latin typeface="Angsana New" panose="020B0502040204020203" pitchFamily="18" charset="-34"/>
                <a:cs typeface="Angsana New" panose="020B0502040204020203" pitchFamily="18" charset="-34"/>
              </a:rPr>
            </a:br>
            <a:r>
              <a:rPr lang="en-US" sz="4000" dirty="0">
                <a:solidFill>
                  <a:schemeClr val="accent2">
                    <a:lumMod val="50000"/>
                  </a:schemeClr>
                </a:solidFill>
                <a:latin typeface="Angsana New" panose="020B0502040204020203" pitchFamily="18" charset="-34"/>
                <a:cs typeface="Angsana New" panose="020B0502040204020203" pitchFamily="18" charset="-34"/>
              </a:rPr>
              <a:t>FY2023 Budget</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39327697"/>
              </p:ext>
            </p:extLst>
          </p:nvPr>
        </p:nvGraphicFramePr>
        <p:xfrm>
          <a:off x="171893" y="1596864"/>
          <a:ext cx="87630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10200"/>
            <a:ext cx="2194560" cy="1397039"/>
          </a:xfrm>
        </p:spPr>
        <p:txBody>
          <a:bodyPr/>
          <a:lstStyle/>
          <a:p>
            <a:fld id="{41597707-FBF8-4415-A3B1-7F44884DE5C3}" type="slidenum">
              <a:rPr lang="en-US" sz="1200" b="1" smtClean="0">
                <a:solidFill>
                  <a:schemeClr val="tx1">
                    <a:alpha val="20000"/>
                  </a:schemeClr>
                </a:solidFill>
              </a:rPr>
              <a:pPr/>
              <a:t>3</a:t>
            </a:fld>
            <a:endParaRPr lang="en-US" sz="1200" b="1" dirty="0">
              <a:solidFill>
                <a:schemeClr val="tx1">
                  <a:alpha val="20000"/>
                </a:schemeClr>
              </a:solidFill>
            </a:endParaRPr>
          </a:p>
        </p:txBody>
      </p:sp>
      <p:sp>
        <p:nvSpPr>
          <p:cNvPr id="4" name="TextBox 3"/>
          <p:cNvSpPr txBox="1"/>
          <p:nvPr/>
        </p:nvSpPr>
        <p:spPr>
          <a:xfrm>
            <a:off x="4953000" y="1905000"/>
            <a:ext cx="3276600" cy="523220"/>
          </a:xfrm>
          <a:prstGeom prst="rect">
            <a:avLst/>
          </a:prstGeom>
          <a:noFill/>
        </p:spPr>
        <p:txBody>
          <a:bodyPr wrap="square" rtlCol="0">
            <a:spAutoFit/>
          </a:bodyPr>
          <a:lstStyle/>
          <a:p>
            <a:pPr algn="ctr"/>
            <a:r>
              <a:rPr lang="en-US" sz="2800" b="1" dirty="0"/>
              <a:t>Total: $2,053,217</a:t>
            </a: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2628" y="770467"/>
            <a:ext cx="3154176" cy="3352800"/>
          </a:xfrm>
        </p:spPr>
        <p:txBody>
          <a:bodyPr vert="horz" lIns="91440" tIns="45720" rIns="91440" bIns="45720" rtlCol="0" anchor="b">
            <a:normAutofit/>
          </a:bodyPr>
          <a:lstStyle/>
          <a:p>
            <a:pPr>
              <a:lnSpc>
                <a:spcPct val="80000"/>
              </a:lnSpc>
            </a:pPr>
            <a:r>
              <a:rPr lang="en-US" sz="6300" b="1" kern="1200" spc="-120" baseline="0">
                <a:solidFill>
                  <a:srgbClr val="FFFFFF"/>
                </a:solidFill>
                <a:latin typeface="+mj-lt"/>
                <a:ea typeface="+mj-ea"/>
                <a:cs typeface="+mj-cs"/>
              </a:rPr>
              <a:t>Water Fund</a:t>
            </a:r>
          </a:p>
        </p:txBody>
      </p:sp>
      <p:sp>
        <p:nvSpPr>
          <p:cNvPr id="99" name="Rectangle 90">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9402" y="0"/>
            <a:ext cx="50545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crystal&#10;&#10;Description automatically generated with low confidence">
            <a:extLst>
              <a:ext uri="{FF2B5EF4-FFF2-40B4-BE49-F238E27FC236}">
                <a16:creationId xmlns:a16="http://schemas.microsoft.com/office/drawing/2014/main" id="{370EB276-376E-0903-B2FC-FED1BD11EC9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032" r="23701" b="-2"/>
          <a:stretch/>
        </p:blipFill>
        <p:spPr>
          <a:xfrm>
            <a:off x="4572000" y="629265"/>
            <a:ext cx="4089402" cy="5585271"/>
          </a:xfrm>
          <a:prstGeom prst="rect">
            <a:avLst/>
          </a:prstGeom>
        </p:spPr>
      </p:pic>
      <p:sp>
        <p:nvSpPr>
          <p:cNvPr id="3" name="Slide Number Placeholder 2"/>
          <p:cNvSpPr>
            <a:spLocks noGrp="1"/>
          </p:cNvSpPr>
          <p:nvPr>
            <p:ph type="sldNum" sz="quarter" idx="12"/>
          </p:nvPr>
        </p:nvSpPr>
        <p:spPr>
          <a:xfrm>
            <a:off x="6935263" y="5425497"/>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chemeClr val="tx1">
                    <a:alpha val="25000"/>
                  </a:schemeClr>
                </a:solidFill>
              </a:rPr>
              <a:pPr defTabSz="914400">
                <a:lnSpc>
                  <a:spcPct val="90000"/>
                </a:lnSpc>
                <a:spcAft>
                  <a:spcPts val="600"/>
                </a:spcAft>
              </a:pPr>
              <a:t>30</a:t>
            </a:fld>
            <a:endParaRPr lang="en-US" sz="1200" dirty="0">
              <a:solidFill>
                <a:schemeClr val="tx1">
                  <a:alpha val="25000"/>
                </a:schemeClr>
              </a:solidFill>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14" y="0"/>
            <a:ext cx="9106786" cy="1658198"/>
          </a:xfrm>
          <a:noFill/>
        </p:spPr>
        <p:txBody>
          <a:bodyPr>
            <a:normAutofit/>
          </a:bodyPr>
          <a:lstStyle/>
          <a:p>
            <a:pPr algn="ctr"/>
            <a:r>
              <a:rPr lang="en-US" sz="4000" b="1" dirty="0">
                <a:latin typeface="Angsana New" panose="02020603050405020304" pitchFamily="18" charset="-34"/>
                <a:cs typeface="Angsana New" panose="02020603050405020304" pitchFamily="18" charset="-34"/>
              </a:rPr>
              <a:t>Water Revenue</a:t>
            </a:r>
            <a:br>
              <a:rPr lang="en-US" sz="4000" dirty="0">
                <a:latin typeface="Angsana New" panose="02020603050405020304" pitchFamily="18" charset="-34"/>
                <a:cs typeface="Angsana New" panose="02020603050405020304" pitchFamily="18" charset="-34"/>
              </a:rPr>
            </a:br>
            <a:r>
              <a:rPr lang="en-US" sz="4000" dirty="0">
                <a:latin typeface="Angsana New" panose="02020603050405020304" pitchFamily="18" charset="-34"/>
                <a:cs typeface="Angsana New" panose="02020603050405020304" pitchFamily="18" charset="-34"/>
              </a:rPr>
              <a:t>FY 2014 to Current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1842940"/>
              </p:ext>
            </p:extLst>
          </p:nvPr>
        </p:nvGraphicFramePr>
        <p:xfrm>
          <a:off x="228600" y="1447800"/>
          <a:ext cx="86868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69340"/>
            <a:ext cx="2194560" cy="1397520"/>
          </a:xfrm>
        </p:spPr>
        <p:txBody>
          <a:bodyPr/>
          <a:lstStyle/>
          <a:p>
            <a:fld id="{41597707-FBF8-4415-A3B1-7F44884DE5C3}" type="slidenum">
              <a:rPr lang="en-US" sz="1200" smtClean="0">
                <a:solidFill>
                  <a:schemeClr val="tx1">
                    <a:alpha val="20000"/>
                  </a:schemeClr>
                </a:solidFill>
              </a:rPr>
              <a:pPr/>
              <a:t>31</a:t>
            </a:fld>
            <a:endParaRPr lang="en-US" sz="1200" dirty="0">
              <a:solidFill>
                <a:schemeClr val="tx1">
                  <a:alpha val="20000"/>
                </a:schemeClr>
              </a:solidFill>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97262"/>
            <a:ext cx="9144000" cy="1658198"/>
          </a:xfrm>
          <a:noFill/>
        </p:spPr>
        <p:txBody>
          <a:bodyPr>
            <a:normAutofit/>
          </a:bodyPr>
          <a:lstStyle/>
          <a:p>
            <a:pPr algn="ctr"/>
            <a:r>
              <a:rPr lang="en-US" sz="4000" b="1" dirty="0">
                <a:latin typeface="Angsana New" panose="02020603050405020304" pitchFamily="18" charset="-34"/>
                <a:cs typeface="Angsana New" panose="02020603050405020304" pitchFamily="18" charset="-34"/>
              </a:rPr>
              <a:t>Water Expenses</a:t>
            </a:r>
            <a:br>
              <a:rPr lang="en-US" sz="4000" dirty="0">
                <a:latin typeface="Angsana New" panose="02020603050405020304" pitchFamily="18" charset="-34"/>
                <a:cs typeface="Angsana New" panose="02020603050405020304" pitchFamily="18" charset="-34"/>
              </a:rPr>
            </a:br>
            <a:r>
              <a:rPr lang="en-US" sz="4000" dirty="0">
                <a:latin typeface="Angsana New" panose="02020603050405020304" pitchFamily="18" charset="-34"/>
                <a:cs typeface="Angsana New" panose="02020603050405020304" pitchFamily="18" charset="-34"/>
              </a:rPr>
              <a:t> FY 2014 to Current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4196309"/>
              </p:ext>
            </p:extLst>
          </p:nvPr>
        </p:nvGraphicFramePr>
        <p:xfrm>
          <a:off x="228600" y="1417638"/>
          <a:ext cx="8686800" cy="470852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35263" y="5427643"/>
            <a:ext cx="2194560" cy="1397039"/>
          </a:xfrm>
        </p:spPr>
        <p:txBody>
          <a:bodyPr/>
          <a:lstStyle/>
          <a:p>
            <a:fld id="{41597707-FBF8-4415-A3B1-7F44884DE5C3}" type="slidenum">
              <a:rPr lang="en-US" sz="1200" smtClean="0">
                <a:solidFill>
                  <a:schemeClr val="tx1">
                    <a:alpha val="20000"/>
                  </a:schemeClr>
                </a:solidFill>
              </a:rPr>
              <a:pPr/>
              <a:t>32</a:t>
            </a:fld>
            <a:endParaRPr lang="en-US" sz="1200" dirty="0">
              <a:solidFill>
                <a:schemeClr val="tx1">
                  <a:alpha val="20000"/>
                </a:schemeClr>
              </a:solidFill>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658198"/>
          </a:xfrm>
          <a:noFill/>
        </p:spPr>
        <p:txBody>
          <a:bodyPr>
            <a:normAutofit/>
          </a:bodyPr>
          <a:lstStyle/>
          <a:p>
            <a:pPr algn="ctr"/>
            <a:r>
              <a:rPr lang="en-US" sz="4000" b="1" dirty="0">
                <a:latin typeface="Angsana New" panose="02020603050405020304" pitchFamily="18" charset="-34"/>
                <a:cs typeface="Angsana New" panose="02020603050405020304" pitchFamily="18" charset="-34"/>
              </a:rPr>
              <a:t>Water Revenue &amp; Expenses</a:t>
            </a:r>
            <a:br>
              <a:rPr lang="en-US" sz="4000" dirty="0">
                <a:latin typeface="Angsana New" panose="02020603050405020304" pitchFamily="18" charset="-34"/>
                <a:cs typeface="Angsana New" panose="02020603050405020304" pitchFamily="18" charset="-34"/>
              </a:rPr>
            </a:br>
            <a:r>
              <a:rPr lang="en-US" sz="4000" dirty="0">
                <a:latin typeface="Angsana New" panose="02020603050405020304" pitchFamily="18" charset="-34"/>
                <a:cs typeface="Angsana New" panose="02020603050405020304" pitchFamily="18" charset="-34"/>
              </a:rPr>
              <a:t>FY 2014 to Current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2741017"/>
              </p:ext>
            </p:extLst>
          </p:nvPr>
        </p:nvGraphicFramePr>
        <p:xfrm>
          <a:off x="148856" y="1371600"/>
          <a:ext cx="8763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77128" y="5486400"/>
            <a:ext cx="2194560" cy="1397039"/>
          </a:xfrm>
        </p:spPr>
        <p:txBody>
          <a:bodyPr/>
          <a:lstStyle/>
          <a:p>
            <a:fld id="{41597707-FBF8-4415-A3B1-7F44884DE5C3}" type="slidenum">
              <a:rPr lang="en-US" sz="1200" smtClean="0">
                <a:solidFill>
                  <a:schemeClr val="tx1">
                    <a:alpha val="20000"/>
                  </a:schemeClr>
                </a:solidFill>
              </a:rPr>
              <a:pPr/>
              <a:t>33</a:t>
            </a:fld>
            <a:endParaRPr lang="en-US" sz="1200" dirty="0">
              <a:solidFill>
                <a:schemeClr val="tx1">
                  <a:alpha val="20000"/>
                </a:schemeClr>
              </a:solidFill>
            </a:endParaRP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45286"/>
          </a:xfrm>
          <a:noFill/>
        </p:spPr>
        <p:txBody>
          <a:bodyPr>
            <a:normAutofit/>
          </a:bodyPr>
          <a:lstStyle/>
          <a:p>
            <a:pPr algn="ctr"/>
            <a:r>
              <a:rPr lang="en-US" sz="4000" b="1" dirty="0">
                <a:latin typeface="Angsana New" panose="02020603050405020304" pitchFamily="18" charset="-34"/>
                <a:cs typeface="Angsana New" panose="02020603050405020304" pitchFamily="18" charset="-34"/>
              </a:rPr>
              <a:t>Department 40: Water</a:t>
            </a:r>
            <a:br>
              <a:rPr lang="en-US" sz="4000" dirty="0">
                <a:latin typeface="Angsana New" panose="02020603050405020304" pitchFamily="18" charset="-34"/>
                <a:cs typeface="Angsana New" panose="02020603050405020304" pitchFamily="18" charset="-34"/>
              </a:rPr>
            </a:br>
            <a:r>
              <a:rPr lang="en-US" sz="4000" dirty="0">
                <a:latin typeface="Angsana New" panose="02020603050405020304" pitchFamily="18" charset="-34"/>
                <a:cs typeface="Angsana New" panose="02020603050405020304" pitchFamily="18" charset="-34"/>
              </a:rPr>
              <a:t>FY 2024: Contractual (5505)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127109"/>
              </p:ext>
            </p:extLst>
          </p:nvPr>
        </p:nvGraphicFramePr>
        <p:xfrm>
          <a:off x="190500" y="1447800"/>
          <a:ext cx="87630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82132"/>
            <a:ext cx="2194560" cy="1397039"/>
          </a:xfrm>
        </p:spPr>
        <p:txBody>
          <a:bodyPr/>
          <a:lstStyle/>
          <a:p>
            <a:fld id="{41597707-FBF8-4415-A3B1-7F44884DE5C3}" type="slidenum">
              <a:rPr lang="en-US" sz="1200" smtClean="0">
                <a:solidFill>
                  <a:schemeClr val="tx1">
                    <a:alpha val="20000"/>
                  </a:schemeClr>
                </a:solidFill>
              </a:rPr>
              <a:pPr/>
              <a:t>34</a:t>
            </a:fld>
            <a:endParaRPr lang="en-US" sz="1200" dirty="0">
              <a:solidFill>
                <a:schemeClr val="tx1">
                  <a:alpha val="20000"/>
                </a:schemeClr>
              </a:solidFill>
            </a:endParaRPr>
          </a:p>
        </p:txBody>
      </p:sp>
      <p:sp>
        <p:nvSpPr>
          <p:cNvPr id="5" name="TextBox 4"/>
          <p:cNvSpPr txBox="1"/>
          <p:nvPr/>
        </p:nvSpPr>
        <p:spPr>
          <a:xfrm>
            <a:off x="5029200" y="1632935"/>
            <a:ext cx="3276600" cy="523220"/>
          </a:xfrm>
          <a:prstGeom prst="rect">
            <a:avLst/>
          </a:prstGeom>
          <a:noFill/>
        </p:spPr>
        <p:txBody>
          <a:bodyPr wrap="square" rtlCol="0">
            <a:spAutoFit/>
          </a:bodyPr>
          <a:lstStyle/>
          <a:p>
            <a:pPr algn="ctr"/>
            <a:r>
              <a:rPr lang="en-US" sz="2800" b="1" dirty="0"/>
              <a:t>Total: $57,020</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9102"/>
          </a:xfrm>
          <a:noFill/>
        </p:spPr>
        <p:txBody>
          <a:bodyPr>
            <a:noAutofit/>
          </a:bodyPr>
          <a:lstStyle/>
          <a:p>
            <a:pPr algn="ctr"/>
            <a:r>
              <a:rPr lang="en-US" sz="4000" b="1" dirty="0">
                <a:latin typeface="Angsana New" panose="02020603050405020304" pitchFamily="18" charset="-34"/>
                <a:cs typeface="Angsana New" panose="02020603050405020304" pitchFamily="18" charset="-34"/>
              </a:rPr>
              <a:t>Department 40: Water</a:t>
            </a:r>
            <a:br>
              <a:rPr lang="en-US" sz="4000" dirty="0">
                <a:latin typeface="Angsana New" panose="02020603050405020304" pitchFamily="18" charset="-34"/>
                <a:cs typeface="Angsana New" panose="02020603050405020304" pitchFamily="18" charset="-34"/>
              </a:rPr>
            </a:br>
            <a:r>
              <a:rPr lang="en-US" sz="4000" dirty="0">
                <a:latin typeface="Angsana New" panose="02020603050405020304" pitchFamily="18" charset="-34"/>
                <a:cs typeface="Angsana New" panose="02020603050405020304" pitchFamily="18" charset="-34"/>
              </a:rPr>
              <a:t>FY 2024: Operating Supplies (6110)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2307979"/>
              </p:ext>
            </p:extLst>
          </p:nvPr>
        </p:nvGraphicFramePr>
        <p:xfrm>
          <a:off x="190500" y="1451502"/>
          <a:ext cx="8763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35</a:t>
            </a:fld>
            <a:endParaRPr lang="en-US" sz="1200" dirty="0">
              <a:solidFill>
                <a:schemeClr val="tx1">
                  <a:alpha val="20000"/>
                </a:schemeClr>
              </a:solidFill>
            </a:endParaRPr>
          </a:p>
        </p:txBody>
      </p:sp>
      <p:sp>
        <p:nvSpPr>
          <p:cNvPr id="5" name="TextBox 4"/>
          <p:cNvSpPr txBox="1"/>
          <p:nvPr/>
        </p:nvSpPr>
        <p:spPr>
          <a:xfrm>
            <a:off x="4572000" y="1676400"/>
            <a:ext cx="3276600" cy="523220"/>
          </a:xfrm>
          <a:prstGeom prst="rect">
            <a:avLst/>
          </a:prstGeom>
          <a:noFill/>
        </p:spPr>
        <p:txBody>
          <a:bodyPr wrap="square" rtlCol="0">
            <a:spAutoFit/>
          </a:bodyPr>
          <a:lstStyle/>
          <a:p>
            <a:pPr algn="ctr"/>
            <a:r>
              <a:rPr lang="en-US" sz="2800" b="1" dirty="0"/>
              <a:t>Total: $102,200</a:t>
            </a: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447800"/>
          </a:xfrm>
          <a:noFill/>
        </p:spPr>
        <p:txBody>
          <a:bodyPr>
            <a:noAutofit/>
          </a:bodyPr>
          <a:lstStyle/>
          <a:p>
            <a:pPr algn="ctr"/>
            <a:r>
              <a:rPr lang="en-US" sz="4000" b="1" dirty="0">
                <a:latin typeface="Angsana New" panose="02020603050405020304" pitchFamily="18" charset="-34"/>
                <a:cs typeface="Angsana New" panose="02020603050405020304" pitchFamily="18" charset="-34"/>
              </a:rPr>
              <a:t>Department 40: Water</a:t>
            </a:r>
            <a:br>
              <a:rPr lang="en-US" sz="4000" dirty="0">
                <a:latin typeface="Angsana New" panose="02020603050405020304" pitchFamily="18" charset="-34"/>
                <a:cs typeface="Angsana New" panose="02020603050405020304" pitchFamily="18" charset="-34"/>
              </a:rPr>
            </a:br>
            <a:r>
              <a:rPr lang="en-US" sz="4000" dirty="0">
                <a:latin typeface="Angsana New" panose="02020603050405020304" pitchFamily="18" charset="-34"/>
                <a:cs typeface="Angsana New" panose="02020603050405020304" pitchFamily="18" charset="-34"/>
              </a:rPr>
              <a:t>FY 2024: Chemicals (6150)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367394"/>
              </p:ext>
            </p:extLst>
          </p:nvPr>
        </p:nvGraphicFramePr>
        <p:xfrm>
          <a:off x="190500" y="1600200"/>
          <a:ext cx="87630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21087" y="5460961"/>
            <a:ext cx="2194560" cy="1397039"/>
          </a:xfrm>
        </p:spPr>
        <p:txBody>
          <a:bodyPr/>
          <a:lstStyle/>
          <a:p>
            <a:fld id="{41597707-FBF8-4415-A3B1-7F44884DE5C3}" type="slidenum">
              <a:rPr lang="en-US" sz="1200" smtClean="0">
                <a:solidFill>
                  <a:schemeClr val="tx1">
                    <a:alpha val="20000"/>
                  </a:schemeClr>
                </a:solidFill>
              </a:rPr>
              <a:pPr/>
              <a:t>36</a:t>
            </a:fld>
            <a:endParaRPr lang="en-US" sz="1200" dirty="0">
              <a:solidFill>
                <a:schemeClr val="tx1">
                  <a:alpha val="20000"/>
                </a:schemeClr>
              </a:solidFill>
            </a:endParaRPr>
          </a:p>
        </p:txBody>
      </p:sp>
      <p:sp>
        <p:nvSpPr>
          <p:cNvPr id="5" name="TextBox 4"/>
          <p:cNvSpPr txBox="1"/>
          <p:nvPr/>
        </p:nvSpPr>
        <p:spPr>
          <a:xfrm>
            <a:off x="5105400" y="1752600"/>
            <a:ext cx="3276600" cy="523220"/>
          </a:xfrm>
          <a:prstGeom prst="rect">
            <a:avLst/>
          </a:prstGeom>
          <a:noFill/>
        </p:spPr>
        <p:txBody>
          <a:bodyPr wrap="square" rtlCol="0">
            <a:spAutoFit/>
          </a:bodyPr>
          <a:lstStyle/>
          <a:p>
            <a:pPr algn="ctr"/>
            <a:r>
              <a:rPr lang="en-US" sz="2800" b="1" dirty="0"/>
              <a:t>Total: $37,500</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a:noFill/>
        </p:spPr>
        <p:txBody>
          <a:bodyPr>
            <a:normAutofit/>
          </a:bodyPr>
          <a:lstStyle/>
          <a:p>
            <a:pPr algn="ctr"/>
            <a:r>
              <a:rPr lang="en-US" sz="4000" b="1" dirty="0">
                <a:latin typeface="Angsana New" panose="02020603050405020304" pitchFamily="18" charset="-34"/>
                <a:cs typeface="Angsana New" panose="02020603050405020304" pitchFamily="18" charset="-34"/>
              </a:rPr>
              <a:t>Department 40: Water</a:t>
            </a:r>
            <a:endParaRPr lang="en-US" sz="4000" dirty="0">
              <a:latin typeface="Angsana New" panose="02020603050405020304" pitchFamily="18" charset="-34"/>
              <a:cs typeface="Angsana New" panose="02020603050405020304" pitchFamily="18" charset="-34"/>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903901119"/>
              </p:ext>
            </p:extLst>
          </p:nvPr>
        </p:nvGraphicFramePr>
        <p:xfrm>
          <a:off x="152400" y="1143000"/>
          <a:ext cx="87630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69821"/>
            <a:ext cx="2194560" cy="1397039"/>
          </a:xfrm>
        </p:spPr>
        <p:txBody>
          <a:bodyPr/>
          <a:lstStyle/>
          <a:p>
            <a:fld id="{41597707-FBF8-4415-A3B1-7F44884DE5C3}" type="slidenum">
              <a:rPr lang="en-US" sz="1200" smtClean="0">
                <a:solidFill>
                  <a:schemeClr val="tx1">
                    <a:alpha val="20000"/>
                  </a:schemeClr>
                </a:solidFill>
              </a:rPr>
              <a:pPr/>
              <a:t>37</a:t>
            </a:fld>
            <a:endParaRPr lang="en-US" sz="1200" dirty="0">
              <a:solidFill>
                <a:schemeClr val="tx1">
                  <a:alpha val="20000"/>
                </a:schemeClr>
              </a:solidFill>
            </a:endParaRPr>
          </a:p>
        </p:txBody>
      </p:sp>
    </p:spTree>
    <p:extLst>
      <p:ext uri="{BB962C8B-B14F-4D97-AF65-F5344CB8AC3E}">
        <p14:creationId xmlns:p14="http://schemas.microsoft.com/office/powerpoint/2010/main" val="4197212341"/>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noFill/>
        </p:spPr>
        <p:txBody>
          <a:bodyPr>
            <a:normAutofit fontScale="90000"/>
          </a:bodyPr>
          <a:lstStyle/>
          <a:p>
            <a:pPr algn="ctr"/>
            <a:r>
              <a:rPr lang="en-US" b="1" dirty="0">
                <a:latin typeface="Angsana New" panose="02020603050405020304" pitchFamily="18" charset="-34"/>
                <a:cs typeface="Angsana New" panose="02020603050405020304" pitchFamily="18" charset="-34"/>
              </a:rPr>
              <a:t>Department 40: Water</a:t>
            </a:r>
            <a:br>
              <a:rPr lang="en-US" dirty="0">
                <a:latin typeface="Angsana New" panose="02020603050405020304" pitchFamily="18" charset="-34"/>
                <a:cs typeface="Angsana New" panose="02020603050405020304" pitchFamily="18" charset="-34"/>
              </a:rPr>
            </a:br>
            <a:r>
              <a:rPr lang="en-US" sz="3600" dirty="0">
                <a:latin typeface="Angsana New" panose="02020603050405020304" pitchFamily="18" charset="-34"/>
                <a:cs typeface="Angsana New" panose="02020603050405020304" pitchFamily="18" charset="-34"/>
              </a:rPr>
              <a:t>FY 2024: Repairs &amp; Maintenance (6200)</a:t>
            </a:r>
            <a:endParaRPr lang="en-US" dirty="0">
              <a:latin typeface="Angsana New" panose="02020603050405020304" pitchFamily="18" charset="-34"/>
              <a:cs typeface="Angsana New" panose="02020603050405020304" pitchFamily="18" charset="-34"/>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5857701"/>
              </p:ext>
            </p:extLst>
          </p:nvPr>
        </p:nvGraphicFramePr>
        <p:xfrm>
          <a:off x="152400" y="1229380"/>
          <a:ext cx="8763000" cy="547622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394941"/>
            <a:ext cx="2194560" cy="1397039"/>
          </a:xfrm>
        </p:spPr>
        <p:txBody>
          <a:bodyPr/>
          <a:lstStyle/>
          <a:p>
            <a:fld id="{41597707-FBF8-4415-A3B1-7F44884DE5C3}" type="slidenum">
              <a:rPr lang="en-US" sz="1200" smtClean="0">
                <a:solidFill>
                  <a:schemeClr val="tx1">
                    <a:alpha val="20000"/>
                  </a:schemeClr>
                </a:solidFill>
              </a:rPr>
              <a:pPr/>
              <a:t>38</a:t>
            </a:fld>
            <a:endParaRPr lang="en-US" sz="1200" dirty="0">
              <a:solidFill>
                <a:schemeClr val="tx1">
                  <a:alpha val="20000"/>
                </a:schemeClr>
              </a:solidFill>
            </a:endParaRPr>
          </a:p>
        </p:txBody>
      </p:sp>
      <p:sp>
        <p:nvSpPr>
          <p:cNvPr id="5" name="TextBox 4"/>
          <p:cNvSpPr txBox="1"/>
          <p:nvPr/>
        </p:nvSpPr>
        <p:spPr>
          <a:xfrm>
            <a:off x="4953000" y="1600200"/>
            <a:ext cx="3276600" cy="523220"/>
          </a:xfrm>
          <a:prstGeom prst="rect">
            <a:avLst/>
          </a:prstGeom>
          <a:noFill/>
        </p:spPr>
        <p:txBody>
          <a:bodyPr wrap="square" rtlCol="0">
            <a:spAutoFit/>
          </a:bodyPr>
          <a:lstStyle/>
          <a:p>
            <a:pPr algn="ctr"/>
            <a:r>
              <a:rPr lang="en-US" sz="2800" b="1" dirty="0"/>
              <a:t>Total: $57,500</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16" y="0"/>
            <a:ext cx="9149316" cy="1658198"/>
          </a:xfrm>
          <a:noFill/>
        </p:spPr>
        <p:txBody>
          <a:bodyPr>
            <a:normAutofit/>
          </a:bodyPr>
          <a:lstStyle/>
          <a:p>
            <a:pPr algn="ctr"/>
            <a:r>
              <a:rPr lang="en-US" sz="4000" b="1" dirty="0">
                <a:latin typeface="Angsana New" panose="02020603050405020304" pitchFamily="18" charset="-34"/>
                <a:cs typeface="Angsana New" panose="02020603050405020304" pitchFamily="18" charset="-34"/>
              </a:rPr>
              <a:t>LG Sonic Algae Control: Water Savings</a:t>
            </a:r>
            <a:br>
              <a:rPr lang="en-US" sz="4000" b="1" dirty="0">
                <a:latin typeface="Angsana New" panose="02020603050405020304" pitchFamily="18" charset="-34"/>
                <a:cs typeface="Angsana New" panose="02020603050405020304" pitchFamily="18" charset="-34"/>
              </a:rPr>
            </a:br>
            <a:r>
              <a:rPr lang="en-US" sz="4000" dirty="0">
                <a:latin typeface="Angsana New" panose="02020603050405020304" pitchFamily="18" charset="-34"/>
                <a:cs typeface="Angsana New" panose="02020603050405020304" pitchFamily="18" charset="-34"/>
              </a:rPr>
              <a:t>Yearly Average, Backwashes (MGD)</a:t>
            </a:r>
          </a:p>
        </p:txBody>
      </p:sp>
      <p:sp>
        <p:nvSpPr>
          <p:cNvPr id="3" name="Slide Number Placeholder 2"/>
          <p:cNvSpPr>
            <a:spLocks noGrp="1"/>
          </p:cNvSpPr>
          <p:nvPr>
            <p:ph type="sldNum" sz="quarter" idx="12"/>
          </p:nvPr>
        </p:nvSpPr>
        <p:spPr>
          <a:xfrm>
            <a:off x="6878556" y="5415402"/>
            <a:ext cx="2194560" cy="1397039"/>
          </a:xfrm>
        </p:spPr>
        <p:txBody>
          <a:bodyPr/>
          <a:lstStyle/>
          <a:p>
            <a:fld id="{41597707-FBF8-4415-A3B1-7F44884DE5C3}" type="slidenum">
              <a:rPr lang="en-US" sz="1200" smtClean="0">
                <a:solidFill>
                  <a:schemeClr val="tx1">
                    <a:alpha val="20000"/>
                  </a:schemeClr>
                </a:solidFill>
              </a:rPr>
              <a:pPr/>
              <a:t>39</a:t>
            </a:fld>
            <a:endParaRPr lang="en-US" sz="1200" dirty="0">
              <a:solidFill>
                <a:schemeClr val="tx1">
                  <a:alpha val="20000"/>
                </a:schemeClr>
              </a:solidFill>
            </a:endParaRPr>
          </a:p>
        </p:txBody>
      </p:sp>
      <p:sp>
        <p:nvSpPr>
          <p:cNvPr id="7" name="TextBox 6"/>
          <p:cNvSpPr txBox="1"/>
          <p:nvPr/>
        </p:nvSpPr>
        <p:spPr>
          <a:xfrm>
            <a:off x="1826142" y="5924422"/>
            <a:ext cx="54864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a:t>Note for 2023: April 2022 - April 2023, the LG was deployed on April 5, 2022.</a:t>
            </a:r>
          </a:p>
        </p:txBody>
      </p:sp>
      <p:graphicFrame>
        <p:nvGraphicFramePr>
          <p:cNvPr id="15" name="Content Placeholder 14">
            <a:extLst>
              <a:ext uri="{FF2B5EF4-FFF2-40B4-BE49-F238E27FC236}">
                <a16:creationId xmlns:a16="http://schemas.microsoft.com/office/drawing/2014/main" id="{1EABCF85-7F18-3254-4116-EC06E1A0714B}"/>
              </a:ext>
            </a:extLst>
          </p:cNvPr>
          <p:cNvGraphicFramePr>
            <a:graphicFrameLocks noGrp="1"/>
          </p:cNvGraphicFramePr>
          <p:nvPr>
            <p:ph idx="1"/>
            <p:extLst>
              <p:ext uri="{D42A27DB-BD31-4B8C-83A1-F6EECF244321}">
                <p14:modId xmlns:p14="http://schemas.microsoft.com/office/powerpoint/2010/main" val="1474379337"/>
              </p:ext>
            </p:extLst>
          </p:nvPr>
        </p:nvGraphicFramePr>
        <p:xfrm>
          <a:off x="266700" y="1752600"/>
          <a:ext cx="8610599" cy="4114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2687859"/>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4600"/>
            <a:ext cx="9143999" cy="1096962"/>
          </a:xfrm>
          <a:noFill/>
        </p:spPr>
        <p:txBody>
          <a:bodyPr>
            <a:noAutofit/>
          </a:bodyPr>
          <a:lstStyle/>
          <a:p>
            <a:pPr algn="ctr"/>
            <a:r>
              <a:rPr lang="en-US" sz="4000" b="1" dirty="0">
                <a:solidFill>
                  <a:schemeClr val="accent2">
                    <a:lumMod val="50000"/>
                  </a:schemeClr>
                </a:solidFill>
                <a:latin typeface="Angsana New" panose="02020603050405020304" pitchFamily="18" charset="-34"/>
                <a:cs typeface="Angsana New" panose="02020603050405020304" pitchFamily="18" charset="-34"/>
              </a:rPr>
              <a:t>General Fund Revenue</a:t>
            </a:r>
            <a:br>
              <a:rPr lang="en-US" sz="4000" dirty="0">
                <a:solidFill>
                  <a:schemeClr val="accent2">
                    <a:lumMod val="50000"/>
                  </a:schemeClr>
                </a:solidFill>
                <a:latin typeface="Angsana New" panose="02020603050405020304" pitchFamily="18" charset="-34"/>
                <a:cs typeface="Angsana New" panose="02020603050405020304" pitchFamily="18" charset="-34"/>
              </a:rPr>
            </a:br>
            <a:r>
              <a:rPr lang="en-US" sz="4000" dirty="0">
                <a:solidFill>
                  <a:schemeClr val="accent2">
                    <a:lumMod val="50000"/>
                  </a:schemeClr>
                </a:solidFill>
                <a:latin typeface="Angsana New" panose="02020603050405020304" pitchFamily="18" charset="-34"/>
                <a:cs typeface="Angsana New" panose="02020603050405020304" pitchFamily="18" charset="-34"/>
              </a:rPr>
              <a:t>FY2024 Budget</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889163417"/>
              </p:ext>
            </p:extLst>
          </p:nvPr>
        </p:nvGraphicFramePr>
        <p:xfrm>
          <a:off x="190500" y="1477108"/>
          <a:ext cx="87630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72477" y="5427643"/>
            <a:ext cx="2194560" cy="1397039"/>
          </a:xfrm>
        </p:spPr>
        <p:txBody>
          <a:bodyPr/>
          <a:lstStyle/>
          <a:p>
            <a:fld id="{41597707-FBF8-4415-A3B1-7F44884DE5C3}" type="slidenum">
              <a:rPr lang="en-US" sz="1200" b="1" smtClean="0">
                <a:solidFill>
                  <a:schemeClr val="tx1">
                    <a:alpha val="20000"/>
                  </a:schemeClr>
                </a:solidFill>
              </a:rPr>
              <a:pPr/>
              <a:t>4</a:t>
            </a:fld>
            <a:endParaRPr lang="en-US" sz="1200" b="1" dirty="0">
              <a:solidFill>
                <a:schemeClr val="tx1">
                  <a:alpha val="20000"/>
                </a:schemeClr>
              </a:solidFill>
            </a:endParaRPr>
          </a:p>
        </p:txBody>
      </p:sp>
      <p:sp>
        <p:nvSpPr>
          <p:cNvPr id="4" name="TextBox 3"/>
          <p:cNvSpPr txBox="1"/>
          <p:nvPr/>
        </p:nvSpPr>
        <p:spPr>
          <a:xfrm>
            <a:off x="5277293" y="1757916"/>
            <a:ext cx="3276600" cy="523220"/>
          </a:xfrm>
          <a:prstGeom prst="rect">
            <a:avLst/>
          </a:prstGeom>
          <a:noFill/>
        </p:spPr>
        <p:txBody>
          <a:bodyPr wrap="square" rtlCol="0">
            <a:spAutoFit/>
          </a:bodyPr>
          <a:lstStyle/>
          <a:p>
            <a:pPr algn="ctr"/>
            <a:r>
              <a:rPr lang="en-US" sz="2800" b="1" dirty="0"/>
              <a:t>Total: $2,181,496</a:t>
            </a:r>
          </a:p>
        </p:txBody>
      </p:sp>
    </p:spTree>
    <p:extLst>
      <p:ext uri="{BB962C8B-B14F-4D97-AF65-F5344CB8AC3E}">
        <p14:creationId xmlns:p14="http://schemas.microsoft.com/office/powerpoint/2010/main" val="1085969168"/>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noFill/>
        </p:spPr>
        <p:txBody>
          <a:bodyPr>
            <a:normAutofit fontScale="90000"/>
          </a:bodyPr>
          <a:lstStyle/>
          <a:p>
            <a:r>
              <a:rPr lang="en-US" sz="4000" b="1" dirty="0"/>
              <a:t>Water Savings Summary</a:t>
            </a:r>
            <a:br>
              <a:rPr lang="en-US" sz="4000" b="1" dirty="0"/>
            </a:br>
            <a:r>
              <a:rPr lang="en-US" sz="2700" i="1" dirty="0"/>
              <a:t>April 2021 – April 2022				</a:t>
            </a:r>
            <a:endParaRPr lang="en-US" sz="4400" b="1" i="1" dirty="0">
              <a:solidFill>
                <a:srgbClr val="FF0000"/>
              </a:solidFill>
            </a:endParaRPr>
          </a:p>
        </p:txBody>
      </p:sp>
      <p:sp>
        <p:nvSpPr>
          <p:cNvPr id="3" name="Content Placeholder 2"/>
          <p:cNvSpPr>
            <a:spLocks noGrp="1"/>
          </p:cNvSpPr>
          <p:nvPr>
            <p:ph idx="1"/>
          </p:nvPr>
        </p:nvSpPr>
        <p:spPr>
          <a:xfrm>
            <a:off x="190500" y="1290172"/>
            <a:ext cx="8763000" cy="2414337"/>
          </a:xfrm>
        </p:spPr>
        <p:txBody>
          <a:bodyPr>
            <a:normAutofit/>
          </a:bodyPr>
          <a:lstStyle/>
          <a:p>
            <a:pPr>
              <a:buFont typeface="Wingdings" pitchFamily="2" charset="2"/>
              <a:buChar char="ü"/>
            </a:pPr>
            <a:r>
              <a:rPr lang="en-US" sz="3000" dirty="0"/>
              <a:t>Gallons used per day is less.</a:t>
            </a:r>
          </a:p>
          <a:p>
            <a:pPr>
              <a:buFont typeface="Wingdings" pitchFamily="2" charset="2"/>
              <a:buChar char="ü"/>
            </a:pPr>
            <a:r>
              <a:rPr lang="en-US" sz="3000" i="1" dirty="0"/>
              <a:t>Water Savings</a:t>
            </a:r>
            <a:r>
              <a:rPr lang="en-US" sz="3000" dirty="0"/>
              <a:t>: </a:t>
            </a:r>
          </a:p>
          <a:p>
            <a:pPr lvl="1">
              <a:buFont typeface="Wingdings" pitchFamily="2" charset="2"/>
              <a:buChar char="§"/>
            </a:pPr>
            <a:r>
              <a:rPr lang="en-US" u="sng" dirty="0"/>
              <a:t>Prior</a:t>
            </a:r>
            <a:r>
              <a:rPr lang="en-US" dirty="0"/>
              <a:t>: 1,284,000 gal/month (2016)</a:t>
            </a:r>
          </a:p>
          <a:p>
            <a:pPr lvl="1">
              <a:buFont typeface="Wingdings" pitchFamily="2" charset="2"/>
              <a:buChar char="§"/>
            </a:pPr>
            <a:r>
              <a:rPr lang="en-US" u="sng" dirty="0"/>
              <a:t>Current</a:t>
            </a:r>
            <a:r>
              <a:rPr lang="en-US" dirty="0"/>
              <a:t>: 860,643 gal/month</a:t>
            </a:r>
          </a:p>
          <a:p>
            <a:pPr lvl="1">
              <a:buFont typeface="Wingdings" pitchFamily="2" charset="2"/>
              <a:buChar char="§"/>
            </a:pPr>
            <a:r>
              <a:rPr lang="en-US" u="sng" dirty="0"/>
              <a:t>Savings:</a:t>
            </a:r>
            <a:r>
              <a:rPr lang="en-US" dirty="0"/>
              <a:t>  423,357 gal/month</a:t>
            </a:r>
          </a:p>
          <a:p>
            <a:pPr marL="0" indent="0">
              <a:buNone/>
            </a:pPr>
            <a:endParaRPr lang="en-US" dirty="0"/>
          </a:p>
          <a:p>
            <a:pPr>
              <a:buNone/>
            </a:pPr>
            <a:endParaRPr lang="en-US" dirty="0"/>
          </a:p>
        </p:txBody>
      </p:sp>
      <p:sp>
        <p:nvSpPr>
          <p:cNvPr id="4" name="Slide Number Placeholder 3"/>
          <p:cNvSpPr>
            <a:spLocks noGrp="1"/>
          </p:cNvSpPr>
          <p:nvPr>
            <p:ph type="sldNum" sz="quarter" idx="12"/>
          </p:nvPr>
        </p:nvSpPr>
        <p:spPr>
          <a:xfrm>
            <a:off x="6949440" y="5407821"/>
            <a:ext cx="2194560" cy="1397039"/>
          </a:xfrm>
        </p:spPr>
        <p:txBody>
          <a:bodyPr/>
          <a:lstStyle/>
          <a:p>
            <a:fld id="{41597707-FBF8-4415-A3B1-7F44884DE5C3}" type="slidenum">
              <a:rPr lang="en-US" sz="1200" smtClean="0">
                <a:solidFill>
                  <a:schemeClr val="tx1">
                    <a:alpha val="20000"/>
                  </a:schemeClr>
                </a:solidFill>
              </a:rPr>
              <a:pPr/>
              <a:t>40</a:t>
            </a:fld>
            <a:endParaRPr lang="en-US" sz="1200" dirty="0">
              <a:solidFill>
                <a:schemeClr val="tx1">
                  <a:alpha val="20000"/>
                </a:schemeClr>
              </a:solidFill>
            </a:endParaRPr>
          </a:p>
        </p:txBody>
      </p:sp>
      <p:sp>
        <p:nvSpPr>
          <p:cNvPr id="5" name="Content Placeholder 2"/>
          <p:cNvSpPr txBox="1">
            <a:spLocks/>
          </p:cNvSpPr>
          <p:nvPr/>
        </p:nvSpPr>
        <p:spPr>
          <a:xfrm>
            <a:off x="2555812" y="3782676"/>
            <a:ext cx="350520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dirty="0"/>
              <a:t>423,357 gal/mo.</a:t>
            </a:r>
          </a:p>
          <a:p>
            <a:pPr algn="ctr">
              <a:buFont typeface="Arial" pitchFamily="34" charset="0"/>
              <a:buNone/>
            </a:pPr>
            <a:r>
              <a:rPr lang="en-US" dirty="0"/>
              <a:t>30.5 days </a:t>
            </a:r>
          </a:p>
          <a:p>
            <a:pPr>
              <a:buFont typeface="Arial" pitchFamily="34" charset="0"/>
              <a:buNone/>
            </a:pPr>
            <a:endParaRPr lang="en-US" dirty="0"/>
          </a:p>
          <a:p>
            <a:pPr>
              <a:buFont typeface="Arial" pitchFamily="34" charset="0"/>
              <a:buNone/>
            </a:pPr>
            <a:endParaRPr lang="en-US" dirty="0"/>
          </a:p>
        </p:txBody>
      </p:sp>
      <p:cxnSp>
        <p:nvCxnSpPr>
          <p:cNvPr id="6" name="Straight Connector 5"/>
          <p:cNvCxnSpPr/>
          <p:nvPr/>
        </p:nvCxnSpPr>
        <p:spPr>
          <a:xfrm>
            <a:off x="2932802" y="4343400"/>
            <a:ext cx="27512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29452" y="4021720"/>
            <a:ext cx="3200400" cy="584775"/>
          </a:xfrm>
          <a:prstGeom prst="rect">
            <a:avLst/>
          </a:prstGeom>
          <a:noFill/>
        </p:spPr>
        <p:txBody>
          <a:bodyPr wrap="square" rtlCol="0">
            <a:spAutoFit/>
          </a:bodyPr>
          <a:lstStyle/>
          <a:p>
            <a:r>
              <a:rPr lang="en-US" sz="3200" dirty="0"/>
              <a:t>= 13,881 gal/day</a:t>
            </a:r>
          </a:p>
        </p:txBody>
      </p:sp>
      <p:sp>
        <p:nvSpPr>
          <p:cNvPr id="8" name="TextBox 7"/>
          <p:cNvSpPr txBox="1"/>
          <p:nvPr/>
        </p:nvSpPr>
        <p:spPr>
          <a:xfrm>
            <a:off x="200527" y="4848684"/>
            <a:ext cx="4724400" cy="1077218"/>
          </a:xfrm>
          <a:prstGeom prst="rect">
            <a:avLst/>
          </a:prstGeom>
          <a:noFill/>
        </p:spPr>
        <p:txBody>
          <a:bodyPr wrap="square" rtlCol="0">
            <a:spAutoFit/>
          </a:bodyPr>
          <a:lstStyle/>
          <a:p>
            <a:pPr algn="ctr"/>
            <a:r>
              <a:rPr lang="en-US" sz="3200" dirty="0"/>
              <a:t>13,881 gal/day</a:t>
            </a:r>
          </a:p>
          <a:p>
            <a:pPr algn="ctr"/>
            <a:r>
              <a:rPr lang="en-US" sz="3200" dirty="0"/>
              <a:t>250 gal/day per household </a:t>
            </a:r>
          </a:p>
        </p:txBody>
      </p:sp>
      <p:cxnSp>
        <p:nvCxnSpPr>
          <p:cNvPr id="9" name="Straight Connector 8"/>
          <p:cNvCxnSpPr/>
          <p:nvPr/>
        </p:nvCxnSpPr>
        <p:spPr>
          <a:xfrm>
            <a:off x="269812" y="5407821"/>
            <a:ext cx="4572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24927" y="5088722"/>
            <a:ext cx="2895600" cy="107721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t>= </a:t>
            </a:r>
            <a:r>
              <a:rPr lang="en-US" sz="3200" b="1" dirty="0">
                <a:solidFill>
                  <a:schemeClr val="tx1"/>
                </a:solidFill>
              </a:rPr>
              <a:t>53 Taps </a:t>
            </a:r>
            <a:r>
              <a:rPr lang="en-US" sz="3200" dirty="0"/>
              <a:t>We Are </a:t>
            </a:r>
            <a:r>
              <a:rPr lang="en-US" sz="3200" u="sng" dirty="0"/>
              <a:t>Saving</a:t>
            </a:r>
            <a:r>
              <a:rPr lang="en-US" sz="3200" dirty="0"/>
              <a:t>!</a:t>
            </a:r>
          </a:p>
        </p:txBody>
      </p:sp>
      <p:sp>
        <p:nvSpPr>
          <p:cNvPr id="11" name="TextBox 10"/>
          <p:cNvSpPr txBox="1"/>
          <p:nvPr/>
        </p:nvSpPr>
        <p:spPr>
          <a:xfrm>
            <a:off x="292769" y="6165940"/>
            <a:ext cx="2362200" cy="646331"/>
          </a:xfrm>
          <a:prstGeom prst="rect">
            <a:avLst/>
          </a:prstGeom>
          <a:noFill/>
          <a:ln>
            <a:solidFill>
              <a:schemeClr val="tx1"/>
            </a:solidFill>
            <a:prstDash val="dash"/>
          </a:ln>
        </p:spPr>
        <p:txBody>
          <a:bodyPr wrap="square" rtlCol="0">
            <a:spAutoFit/>
          </a:bodyPr>
          <a:lstStyle/>
          <a:p>
            <a:pPr algn="ctr"/>
            <a:r>
              <a:rPr lang="en-US" dirty="0"/>
              <a:t>Residential State Requirement  </a:t>
            </a:r>
          </a:p>
        </p:txBody>
      </p:sp>
      <p:cxnSp>
        <p:nvCxnSpPr>
          <p:cNvPr id="13" name="Straight Arrow Connector 12"/>
          <p:cNvCxnSpPr/>
          <p:nvPr/>
        </p:nvCxnSpPr>
        <p:spPr>
          <a:xfrm flipV="1">
            <a:off x="533400" y="5809296"/>
            <a:ext cx="0" cy="4260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826042"/>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6581"/>
            <a:ext cx="9220200" cy="1447800"/>
          </a:xfrm>
          <a:noFill/>
        </p:spPr>
        <p:txBody>
          <a:bodyPr>
            <a:normAutofit/>
          </a:bodyPr>
          <a:lstStyle/>
          <a:p>
            <a:pPr algn="ctr"/>
            <a:r>
              <a:rPr lang="en-US" sz="4000" b="1" dirty="0">
                <a:solidFill>
                  <a:schemeClr val="tx2">
                    <a:lumMod val="75000"/>
                    <a:lumOff val="25000"/>
                  </a:schemeClr>
                </a:solidFill>
                <a:latin typeface="Angsana New" panose="02020603050405020304" pitchFamily="18" charset="-34"/>
                <a:cs typeface="Angsana New" panose="02020603050405020304" pitchFamily="18" charset="-34"/>
              </a:rPr>
              <a:t>Water Dept.: </a:t>
            </a:r>
            <a:br>
              <a:rPr lang="en-US" sz="4000" b="1" dirty="0">
                <a:solidFill>
                  <a:schemeClr val="tx2">
                    <a:lumMod val="75000"/>
                    <a:lumOff val="25000"/>
                  </a:schemeClr>
                </a:solidFill>
                <a:latin typeface="Angsana New" panose="02020603050405020304" pitchFamily="18" charset="-34"/>
                <a:cs typeface="Angsana New" panose="02020603050405020304" pitchFamily="18" charset="-34"/>
              </a:rPr>
            </a:br>
            <a:r>
              <a:rPr lang="en-US" sz="4000" b="1" dirty="0">
                <a:solidFill>
                  <a:schemeClr val="tx2">
                    <a:lumMod val="75000"/>
                    <a:lumOff val="25000"/>
                  </a:schemeClr>
                </a:solidFill>
                <a:latin typeface="Angsana New" panose="02020603050405020304" pitchFamily="18" charset="-34"/>
                <a:cs typeface="Angsana New" panose="02020603050405020304" pitchFamily="18" charset="-34"/>
              </a:rPr>
              <a:t>FY24 Infrastructure Projects </a:t>
            </a:r>
            <a:endParaRPr lang="en-US" sz="4000" dirty="0">
              <a:solidFill>
                <a:schemeClr val="tx2">
                  <a:lumMod val="75000"/>
                  <a:lumOff val="25000"/>
                </a:schemeClr>
              </a:solidFill>
              <a:latin typeface="Angsana New" panose="02020603050405020304" pitchFamily="18" charset="-34"/>
              <a:cs typeface="Angsana New" panose="02020603050405020304" pitchFamily="18" charset="-34"/>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68681460"/>
              </p:ext>
            </p:extLst>
          </p:nvPr>
        </p:nvGraphicFramePr>
        <p:xfrm>
          <a:off x="166064" y="1497177"/>
          <a:ext cx="8811871" cy="4619773"/>
        </p:xfrm>
        <a:graphic>
          <a:graphicData uri="http://schemas.openxmlformats.org/drawingml/2006/table">
            <a:tbl>
              <a:tblPr firstRow="1" bandRow="1">
                <a:tableStyleId>{6E25E649-3F16-4E02-A733-19D2CDBF48F0}</a:tableStyleId>
              </a:tblPr>
              <a:tblGrid>
                <a:gridCol w="3641716">
                  <a:extLst>
                    <a:ext uri="{9D8B030D-6E8A-4147-A177-3AD203B41FA5}">
                      <a16:colId xmlns:a16="http://schemas.microsoft.com/office/drawing/2014/main" val="2393727354"/>
                    </a:ext>
                  </a:extLst>
                </a:gridCol>
                <a:gridCol w="3096450">
                  <a:extLst>
                    <a:ext uri="{9D8B030D-6E8A-4147-A177-3AD203B41FA5}">
                      <a16:colId xmlns:a16="http://schemas.microsoft.com/office/drawing/2014/main" val="3095197688"/>
                    </a:ext>
                  </a:extLst>
                </a:gridCol>
                <a:gridCol w="2073705">
                  <a:extLst>
                    <a:ext uri="{9D8B030D-6E8A-4147-A177-3AD203B41FA5}">
                      <a16:colId xmlns:a16="http://schemas.microsoft.com/office/drawing/2014/main" val="242392082"/>
                    </a:ext>
                  </a:extLst>
                </a:gridCol>
              </a:tblGrid>
              <a:tr h="694378">
                <a:tc>
                  <a:txBody>
                    <a:bodyPr/>
                    <a:lstStyle/>
                    <a:p>
                      <a:pPr algn="l"/>
                      <a:r>
                        <a:rPr lang="en-US" sz="3200" dirty="0"/>
                        <a:t>Project:</a:t>
                      </a:r>
                    </a:p>
                  </a:txBody>
                  <a:tcPr/>
                </a:tc>
                <a:tc>
                  <a:txBody>
                    <a:bodyPr/>
                    <a:lstStyle/>
                    <a:p>
                      <a:pPr algn="r"/>
                      <a:r>
                        <a:rPr lang="en-US" sz="3200" dirty="0"/>
                        <a:t>Source:</a:t>
                      </a:r>
                    </a:p>
                  </a:txBody>
                  <a:tcPr/>
                </a:tc>
                <a:tc>
                  <a:txBody>
                    <a:bodyPr/>
                    <a:lstStyle/>
                    <a:p>
                      <a:pPr algn="r"/>
                      <a:r>
                        <a:rPr lang="en-US" sz="3200" dirty="0"/>
                        <a:t>Cost:</a:t>
                      </a:r>
                    </a:p>
                  </a:txBody>
                  <a:tcPr/>
                </a:tc>
                <a:extLst>
                  <a:ext uri="{0D108BD9-81ED-4DB2-BD59-A6C34878D82A}">
                    <a16:rowId xmlns:a16="http://schemas.microsoft.com/office/drawing/2014/main" val="2280035352"/>
                  </a:ext>
                </a:extLst>
              </a:tr>
              <a:tr h="862101">
                <a:tc>
                  <a:txBody>
                    <a:bodyPr/>
                    <a:lstStyle/>
                    <a:p>
                      <a:pPr marL="0" marR="0">
                        <a:spcBef>
                          <a:spcPts val="0"/>
                        </a:spcBef>
                        <a:spcAft>
                          <a:spcPts val="0"/>
                        </a:spcAft>
                      </a:pPr>
                      <a:r>
                        <a:rPr lang="en-US" sz="2400" kern="1200" dirty="0"/>
                        <a:t>Water Clarifier</a:t>
                      </a:r>
                      <a:endParaRPr lang="en-US" sz="2400" kern="1200" dirty="0">
                        <a:solidFill>
                          <a:schemeClr val="dk1"/>
                        </a:solidFill>
                        <a:latin typeface="+mn-lt"/>
                        <a:ea typeface="+mn-ea"/>
                        <a:cs typeface="+mn-cs"/>
                      </a:endParaRPr>
                    </a:p>
                  </a:txBody>
                  <a:tcPr marL="68580" marR="68580" marT="0" marB="0" anchor="b"/>
                </a:tc>
                <a:tc>
                  <a:txBody>
                    <a:bodyPr/>
                    <a:lstStyle/>
                    <a:p>
                      <a:pPr marL="0" marR="0" algn="r">
                        <a:spcBef>
                          <a:spcPts val="0"/>
                        </a:spcBef>
                        <a:spcAft>
                          <a:spcPts val="0"/>
                        </a:spcAft>
                      </a:pPr>
                      <a:r>
                        <a:rPr lang="en-US" sz="2400" kern="1200" dirty="0">
                          <a:solidFill>
                            <a:schemeClr val="dk1"/>
                          </a:solidFill>
                          <a:latin typeface="+mn-lt"/>
                          <a:ea typeface="+mn-ea"/>
                          <a:cs typeface="+mn-cs"/>
                        </a:rPr>
                        <a:t>$1M State; </a:t>
                      </a:r>
                    </a:p>
                    <a:p>
                      <a:pPr marL="0" marR="0" algn="r">
                        <a:spcBef>
                          <a:spcPts val="0"/>
                        </a:spcBef>
                        <a:spcAft>
                          <a:spcPts val="0"/>
                        </a:spcAft>
                      </a:pPr>
                      <a:r>
                        <a:rPr lang="en-US" sz="2400" kern="1200" dirty="0">
                          <a:solidFill>
                            <a:schemeClr val="dk1"/>
                          </a:solidFill>
                          <a:latin typeface="+mn-lt"/>
                          <a:ea typeface="+mn-ea"/>
                          <a:cs typeface="+mn-cs"/>
                        </a:rPr>
                        <a:t>$1.4 M ARPA</a:t>
                      </a:r>
                    </a:p>
                  </a:txBody>
                  <a:tcPr marL="68580" marR="68580" marT="0" marB="0" anchor="b"/>
                </a:tc>
                <a:tc>
                  <a:txBody>
                    <a:bodyPr/>
                    <a:lstStyle/>
                    <a:p>
                      <a:pPr marL="0" marR="0" algn="r">
                        <a:spcBef>
                          <a:spcPts val="0"/>
                        </a:spcBef>
                        <a:spcAft>
                          <a:spcPts val="0"/>
                        </a:spcAft>
                      </a:pPr>
                      <a:r>
                        <a:rPr lang="en-US" sz="2400" kern="1200" dirty="0"/>
                        <a:t>$2.4 M</a:t>
                      </a:r>
                      <a:endParaRPr lang="en-US" sz="2400" kern="1200" dirty="0">
                        <a:solidFill>
                          <a:schemeClr val="dk1"/>
                        </a:solidFill>
                        <a:latin typeface="+mn-lt"/>
                        <a:ea typeface="+mn-ea"/>
                        <a:cs typeface="+mn-cs"/>
                      </a:endParaRPr>
                    </a:p>
                  </a:txBody>
                  <a:tcPr marL="68580" marR="68580" marT="0" marB="0" anchor="b"/>
                </a:tc>
                <a:extLst>
                  <a:ext uri="{0D108BD9-81ED-4DB2-BD59-A6C34878D82A}">
                    <a16:rowId xmlns:a16="http://schemas.microsoft.com/office/drawing/2014/main" val="3511233503"/>
                  </a:ext>
                </a:extLst>
              </a:tr>
              <a:tr h="632000">
                <a:tc>
                  <a:txBody>
                    <a:bodyPr/>
                    <a:lstStyle/>
                    <a:p>
                      <a:pPr marL="0" marR="0">
                        <a:spcBef>
                          <a:spcPts val="0"/>
                        </a:spcBef>
                        <a:spcAft>
                          <a:spcPts val="0"/>
                        </a:spcAft>
                      </a:pPr>
                      <a:r>
                        <a:rPr lang="en-US" sz="2400" kern="1200" dirty="0"/>
                        <a:t>Water Meter Replacement</a:t>
                      </a:r>
                      <a:endParaRPr lang="en-US" sz="2400" kern="1200" dirty="0">
                        <a:solidFill>
                          <a:schemeClr val="dk1"/>
                        </a:solidFill>
                        <a:latin typeface="+mn-lt"/>
                        <a:ea typeface="+mn-ea"/>
                        <a:cs typeface="+mn-cs"/>
                      </a:endParaRPr>
                    </a:p>
                  </a:txBody>
                  <a:tcPr marL="68580" marR="68580" marT="0" marB="0" anchor="b"/>
                </a:tc>
                <a:tc>
                  <a:txBody>
                    <a:bodyPr/>
                    <a:lstStyle/>
                    <a:p>
                      <a:pPr marL="0" marR="0" algn="r">
                        <a:spcBef>
                          <a:spcPts val="0"/>
                        </a:spcBef>
                        <a:spcAft>
                          <a:spcPts val="0"/>
                        </a:spcAft>
                      </a:pPr>
                      <a:r>
                        <a:rPr lang="en-US" sz="2400" kern="1200" dirty="0">
                          <a:solidFill>
                            <a:schemeClr val="dk1"/>
                          </a:solidFill>
                          <a:latin typeface="+mn-lt"/>
                          <a:ea typeface="+mn-ea"/>
                          <a:cs typeface="+mn-cs"/>
                        </a:rPr>
                        <a:t>Town</a:t>
                      </a:r>
                    </a:p>
                  </a:txBody>
                  <a:tcPr marL="68580" marR="68580" marT="0" marB="0" anchor="b"/>
                </a:tc>
                <a:tc>
                  <a:txBody>
                    <a:bodyPr/>
                    <a:lstStyle/>
                    <a:p>
                      <a:pPr marL="0" marR="0" algn="r">
                        <a:spcBef>
                          <a:spcPts val="0"/>
                        </a:spcBef>
                        <a:spcAft>
                          <a:spcPts val="0"/>
                        </a:spcAft>
                      </a:pPr>
                      <a:r>
                        <a:rPr lang="en-US" sz="2400" kern="1200" dirty="0"/>
                        <a:t>$25,000</a:t>
                      </a:r>
                      <a:endParaRPr lang="en-US" sz="2400" kern="1200" dirty="0">
                        <a:solidFill>
                          <a:schemeClr val="dk1"/>
                        </a:solidFill>
                        <a:latin typeface="+mn-lt"/>
                        <a:ea typeface="+mn-ea"/>
                        <a:cs typeface="+mn-cs"/>
                      </a:endParaRPr>
                    </a:p>
                  </a:txBody>
                  <a:tcPr marL="68580" marR="68580" marT="0" marB="0" anchor="b"/>
                </a:tc>
                <a:extLst>
                  <a:ext uri="{0D108BD9-81ED-4DB2-BD59-A6C34878D82A}">
                    <a16:rowId xmlns:a16="http://schemas.microsoft.com/office/drawing/2014/main" val="2008601381"/>
                  </a:ext>
                </a:extLst>
              </a:tr>
              <a:tr h="632000">
                <a:tc>
                  <a:txBody>
                    <a:bodyPr/>
                    <a:lstStyle/>
                    <a:p>
                      <a:pPr marL="0" marR="0">
                        <a:spcBef>
                          <a:spcPts val="0"/>
                        </a:spcBef>
                        <a:spcAft>
                          <a:spcPts val="0"/>
                        </a:spcAft>
                      </a:pPr>
                      <a:r>
                        <a:rPr lang="en-US" sz="2400" kern="1200" dirty="0">
                          <a:solidFill>
                            <a:schemeClr val="dk1"/>
                          </a:solidFill>
                        </a:rPr>
                        <a:t>DePaul St. Waterline</a:t>
                      </a:r>
                      <a:endParaRPr lang="en-US" sz="2400" kern="1200" dirty="0">
                        <a:solidFill>
                          <a:schemeClr val="dk1"/>
                        </a:solidFill>
                        <a:latin typeface="+mn-lt"/>
                        <a:ea typeface="+mn-ea"/>
                        <a:cs typeface="+mn-cs"/>
                      </a:endParaRPr>
                    </a:p>
                  </a:txBody>
                  <a:tcPr marL="68580" marR="68580" marT="0" marB="0" anchor="b"/>
                </a:tc>
                <a:tc>
                  <a:txBody>
                    <a:bodyPr/>
                    <a:lstStyle/>
                    <a:p>
                      <a:pPr marL="0" marR="0" algn="r">
                        <a:spcBef>
                          <a:spcPts val="0"/>
                        </a:spcBef>
                        <a:spcAft>
                          <a:spcPts val="0"/>
                        </a:spcAft>
                      </a:pPr>
                      <a:r>
                        <a:rPr lang="en-US" sz="2400" kern="1200" dirty="0">
                          <a:solidFill>
                            <a:schemeClr val="dk1"/>
                          </a:solidFill>
                          <a:latin typeface="+mn-lt"/>
                          <a:ea typeface="+mn-ea"/>
                          <a:cs typeface="+mn-cs"/>
                        </a:rPr>
                        <a:t>MDE Grant</a:t>
                      </a:r>
                    </a:p>
                  </a:txBody>
                  <a:tcPr marL="68580" marR="68580" marT="0" marB="0" anchor="b"/>
                </a:tc>
                <a:tc>
                  <a:txBody>
                    <a:bodyPr/>
                    <a:lstStyle/>
                    <a:p>
                      <a:pPr marL="0" marR="0" algn="r">
                        <a:spcBef>
                          <a:spcPts val="0"/>
                        </a:spcBef>
                        <a:spcAft>
                          <a:spcPts val="0"/>
                        </a:spcAft>
                      </a:pPr>
                      <a:r>
                        <a:rPr lang="en-US" sz="2400" kern="1200" dirty="0">
                          <a:solidFill>
                            <a:schemeClr val="dk1"/>
                          </a:solidFill>
                        </a:rPr>
                        <a:t>@$1,125,112</a:t>
                      </a:r>
                      <a:endParaRPr lang="en-US" sz="2400" kern="1200" dirty="0">
                        <a:solidFill>
                          <a:schemeClr val="dk1"/>
                        </a:solidFill>
                        <a:latin typeface="+mn-lt"/>
                        <a:ea typeface="+mn-ea"/>
                        <a:cs typeface="+mn-cs"/>
                      </a:endParaRPr>
                    </a:p>
                  </a:txBody>
                  <a:tcPr marL="68580" marR="68580" marT="0" marB="0" anchor="b"/>
                </a:tc>
                <a:extLst>
                  <a:ext uri="{0D108BD9-81ED-4DB2-BD59-A6C34878D82A}">
                    <a16:rowId xmlns:a16="http://schemas.microsoft.com/office/drawing/2014/main" val="1640273664"/>
                  </a:ext>
                </a:extLst>
              </a:tr>
              <a:tr h="899647">
                <a:tc>
                  <a:txBody>
                    <a:bodyPr/>
                    <a:lstStyle/>
                    <a:p>
                      <a:pPr marL="0" marR="0">
                        <a:spcBef>
                          <a:spcPts val="0"/>
                        </a:spcBef>
                        <a:spcAft>
                          <a:spcPts val="0"/>
                        </a:spcAft>
                      </a:pPr>
                      <a:r>
                        <a:rPr lang="en-US" sz="2400" kern="1200" dirty="0"/>
                        <a:t>North Seton Ave. Waterline</a:t>
                      </a:r>
                      <a:endParaRPr lang="en-US" sz="2400" kern="1200" dirty="0">
                        <a:solidFill>
                          <a:schemeClr val="dk1"/>
                        </a:solidFill>
                        <a:latin typeface="+mn-lt"/>
                        <a:ea typeface="+mn-ea"/>
                        <a:cs typeface="+mn-cs"/>
                      </a:endParaRPr>
                    </a:p>
                  </a:txBody>
                  <a:tcPr marL="68580" marR="68580" marT="0" marB="0" anchor="b"/>
                </a:tc>
                <a:tc>
                  <a:txBody>
                    <a:bodyPr/>
                    <a:lstStyle/>
                    <a:p>
                      <a:pPr marL="0" marR="0" algn="r">
                        <a:spcBef>
                          <a:spcPts val="0"/>
                        </a:spcBef>
                        <a:spcAft>
                          <a:spcPts val="0"/>
                        </a:spcAft>
                      </a:pPr>
                      <a:r>
                        <a:rPr lang="en-US" sz="2400" kern="1200" dirty="0">
                          <a:solidFill>
                            <a:schemeClr val="tx1"/>
                          </a:solidFill>
                        </a:rPr>
                        <a:t>MDE Grant</a:t>
                      </a:r>
                      <a:endParaRPr lang="en-US" sz="2400" kern="1200" dirty="0">
                        <a:solidFill>
                          <a:schemeClr val="tx1"/>
                        </a:solidFill>
                        <a:latin typeface="+mn-lt"/>
                        <a:ea typeface="+mn-ea"/>
                        <a:cs typeface="+mn-cs"/>
                      </a:endParaRPr>
                    </a:p>
                  </a:txBody>
                  <a:tcPr marL="68580" marR="68580" marT="0" marB="0" anchor="b"/>
                </a:tc>
                <a:tc>
                  <a:txBody>
                    <a:bodyPr/>
                    <a:lstStyle/>
                    <a:p>
                      <a:pPr marL="0" marR="0" algn="r">
                        <a:spcBef>
                          <a:spcPts val="0"/>
                        </a:spcBef>
                        <a:spcAft>
                          <a:spcPts val="0"/>
                        </a:spcAft>
                      </a:pPr>
                      <a:r>
                        <a:rPr lang="en-US" sz="2400" kern="1200" dirty="0"/>
                        <a:t>@$1,131,689</a:t>
                      </a:r>
                      <a:endParaRPr lang="en-US" sz="2400" kern="1200" dirty="0">
                        <a:solidFill>
                          <a:schemeClr val="dk1"/>
                        </a:solidFill>
                        <a:latin typeface="+mn-lt"/>
                        <a:ea typeface="+mn-ea"/>
                        <a:cs typeface="+mn-cs"/>
                      </a:endParaRPr>
                    </a:p>
                  </a:txBody>
                  <a:tcPr marL="68580" marR="68580" marT="0" marB="0" anchor="b"/>
                </a:tc>
                <a:extLst>
                  <a:ext uri="{0D108BD9-81ED-4DB2-BD59-A6C34878D82A}">
                    <a16:rowId xmlns:a16="http://schemas.microsoft.com/office/drawing/2014/main" val="3071169067"/>
                  </a:ext>
                </a:extLst>
              </a:tr>
              <a:tr h="899647">
                <a:tc>
                  <a:txBody>
                    <a:bodyPr/>
                    <a:lstStyle/>
                    <a:p>
                      <a:pPr marL="0" marR="0">
                        <a:spcBef>
                          <a:spcPts val="0"/>
                        </a:spcBef>
                        <a:spcAft>
                          <a:spcPts val="0"/>
                        </a:spcAft>
                      </a:pPr>
                      <a:r>
                        <a:rPr lang="en-US" sz="2400" kern="1200" dirty="0">
                          <a:solidFill>
                            <a:schemeClr val="dk1"/>
                          </a:solidFill>
                        </a:rPr>
                        <a:t>16” Main Water line (WTP to Town)</a:t>
                      </a:r>
                      <a:endParaRPr lang="en-US" sz="2400" kern="1200" dirty="0">
                        <a:solidFill>
                          <a:schemeClr val="dk1"/>
                        </a:solidFill>
                        <a:latin typeface="+mn-lt"/>
                        <a:ea typeface="+mn-ea"/>
                        <a:cs typeface="+mn-cs"/>
                      </a:endParaRPr>
                    </a:p>
                  </a:txBody>
                  <a:tcPr marL="68580" marR="68580" marT="0" marB="0" anchor="b"/>
                </a:tc>
                <a:tc>
                  <a:txBody>
                    <a:bodyPr/>
                    <a:lstStyle/>
                    <a:p>
                      <a:pPr marL="0" marR="0" algn="r">
                        <a:spcBef>
                          <a:spcPts val="0"/>
                        </a:spcBef>
                        <a:spcAft>
                          <a:spcPts val="0"/>
                        </a:spcAft>
                      </a:pPr>
                      <a:r>
                        <a:rPr lang="en-US" sz="2400" kern="1200" dirty="0">
                          <a:solidFill>
                            <a:schemeClr val="tx1"/>
                          </a:solidFill>
                        </a:rPr>
                        <a:t>Applied to MDE</a:t>
                      </a:r>
                      <a:endParaRPr lang="en-US" sz="2400" kern="1200" dirty="0">
                        <a:solidFill>
                          <a:schemeClr val="tx1"/>
                        </a:solidFill>
                        <a:latin typeface="+mn-lt"/>
                        <a:ea typeface="+mn-ea"/>
                        <a:cs typeface="+mn-cs"/>
                      </a:endParaRPr>
                    </a:p>
                  </a:txBody>
                  <a:tcPr marL="68580" marR="68580" marT="0" marB="0" anchor="b"/>
                </a:tc>
                <a:tc>
                  <a:txBody>
                    <a:bodyPr/>
                    <a:lstStyle/>
                    <a:p>
                      <a:pPr marL="0" marR="0" algn="r">
                        <a:spcBef>
                          <a:spcPts val="0"/>
                        </a:spcBef>
                        <a:spcAft>
                          <a:spcPts val="0"/>
                        </a:spcAft>
                      </a:pPr>
                      <a:r>
                        <a:rPr lang="en-US" sz="2400" kern="1200" dirty="0">
                          <a:solidFill>
                            <a:schemeClr val="tx1"/>
                          </a:solidFill>
                        </a:rPr>
                        <a:t>@$10 M</a:t>
                      </a:r>
                      <a:endParaRPr lang="en-US" sz="2400" kern="1200" dirty="0">
                        <a:solidFill>
                          <a:schemeClr val="tx1"/>
                        </a:solidFill>
                        <a:latin typeface="+mn-lt"/>
                        <a:ea typeface="+mn-ea"/>
                        <a:cs typeface="+mn-cs"/>
                      </a:endParaRPr>
                    </a:p>
                  </a:txBody>
                  <a:tcPr marL="68580" marR="68580" marT="0" marB="0" anchor="b"/>
                </a:tc>
                <a:extLst>
                  <a:ext uri="{0D108BD9-81ED-4DB2-BD59-A6C34878D82A}">
                    <a16:rowId xmlns:a16="http://schemas.microsoft.com/office/drawing/2014/main" val="1908703389"/>
                  </a:ext>
                </a:extLst>
              </a:tr>
            </a:tbl>
          </a:graphicData>
        </a:graphic>
      </p:graphicFrame>
      <p:sp>
        <p:nvSpPr>
          <p:cNvPr id="3" name="Slide Number Placeholder 2"/>
          <p:cNvSpPr>
            <a:spLocks noGrp="1"/>
          </p:cNvSpPr>
          <p:nvPr>
            <p:ph type="sldNum" sz="quarter" idx="12"/>
          </p:nvPr>
        </p:nvSpPr>
        <p:spPr>
          <a:xfrm>
            <a:off x="6949440" y="5434380"/>
            <a:ext cx="2194560" cy="1397039"/>
          </a:xfrm>
        </p:spPr>
        <p:txBody>
          <a:bodyPr/>
          <a:lstStyle/>
          <a:p>
            <a:fld id="{41597707-FBF8-4415-A3B1-7F44884DE5C3}" type="slidenum">
              <a:rPr lang="en-US" sz="1200" smtClean="0">
                <a:solidFill>
                  <a:schemeClr val="tx1">
                    <a:alpha val="20000"/>
                  </a:schemeClr>
                </a:solidFill>
              </a:rPr>
              <a:pPr/>
              <a:t>41</a:t>
            </a:fld>
            <a:endParaRPr lang="en-US" sz="1200" dirty="0">
              <a:solidFill>
                <a:schemeClr val="tx1">
                  <a:alpha val="20000"/>
                </a:schemeClr>
              </a:solidFill>
            </a:endParaRPr>
          </a:p>
        </p:txBody>
      </p:sp>
    </p:spTree>
    <p:extLst>
      <p:ext uri="{BB962C8B-B14F-4D97-AF65-F5344CB8AC3E}">
        <p14:creationId xmlns:p14="http://schemas.microsoft.com/office/powerpoint/2010/main" val="4116338214"/>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8E0F-96DB-1B76-36B9-1D7F548DB2DE}"/>
              </a:ext>
            </a:extLst>
          </p:cNvPr>
          <p:cNvSpPr>
            <a:spLocks noGrp="1"/>
          </p:cNvSpPr>
          <p:nvPr>
            <p:ph type="title"/>
          </p:nvPr>
        </p:nvSpPr>
        <p:spPr>
          <a:xfrm>
            <a:off x="15148" y="228600"/>
            <a:ext cx="6085902" cy="1658198"/>
          </a:xfrm>
        </p:spPr>
        <p:txBody>
          <a:bodyPr>
            <a:normAutofit/>
          </a:bodyPr>
          <a:lstStyle/>
          <a:p>
            <a:r>
              <a:rPr lang="en-US" sz="3700" dirty="0">
                <a:solidFill>
                  <a:srgbClr val="856D46"/>
                </a:solidFill>
              </a:rPr>
              <a:t>MDE Mandatory Lead Service Line Inventory Spreadsheet</a:t>
            </a:r>
          </a:p>
        </p:txBody>
      </p:sp>
      <p:sp>
        <p:nvSpPr>
          <p:cNvPr id="3" name="Content Placeholder 2">
            <a:extLst>
              <a:ext uri="{FF2B5EF4-FFF2-40B4-BE49-F238E27FC236}">
                <a16:creationId xmlns:a16="http://schemas.microsoft.com/office/drawing/2014/main" id="{B2166989-3107-8342-7E9E-57230ED46866}"/>
              </a:ext>
            </a:extLst>
          </p:cNvPr>
          <p:cNvSpPr>
            <a:spLocks noGrp="1"/>
          </p:cNvSpPr>
          <p:nvPr>
            <p:ph idx="1"/>
          </p:nvPr>
        </p:nvSpPr>
        <p:spPr>
          <a:xfrm>
            <a:off x="21285" y="2081782"/>
            <a:ext cx="6043332" cy="4388194"/>
          </a:xfrm>
        </p:spPr>
        <p:txBody>
          <a:bodyPr>
            <a:normAutofit/>
          </a:bodyPr>
          <a:lstStyle/>
          <a:p>
            <a:r>
              <a:rPr lang="en-US" sz="2800" dirty="0"/>
              <a:t>The revisions to the Federal Lead and Copper Rule require all Community Water Systems, such as Town of Emmitsburg, to develop an inventory to identify the material(s) of service lines connected to water distribution system. The Town is required to complete their initial inventory updates to October 16, 2024. Opportunities for funding related to service line inventories may be available through MDE.</a:t>
            </a:r>
          </a:p>
        </p:txBody>
      </p:sp>
      <p:pic>
        <p:nvPicPr>
          <p:cNvPr id="6" name="Picture 5" descr="Outdoor warehouse">
            <a:extLst>
              <a:ext uri="{FF2B5EF4-FFF2-40B4-BE49-F238E27FC236}">
                <a16:creationId xmlns:a16="http://schemas.microsoft.com/office/drawing/2014/main" id="{79B456F7-3D82-8C43-E741-85BB25DF207D}"/>
              </a:ext>
            </a:extLst>
          </p:cNvPr>
          <p:cNvPicPr>
            <a:picLocks noChangeAspect="1"/>
          </p:cNvPicPr>
          <p:nvPr/>
        </p:nvPicPr>
        <p:blipFill rotWithShape="1">
          <a:blip r:embed="rId2"/>
          <a:srcRect l="28678" r="41696"/>
          <a:stretch/>
        </p:blipFill>
        <p:spPr>
          <a:xfrm>
            <a:off x="6085902" y="10"/>
            <a:ext cx="3058098" cy="6864408"/>
          </a:xfrm>
          <a:prstGeom prst="rect">
            <a:avLst/>
          </a:prstGeom>
        </p:spPr>
      </p:pic>
      <p:sp>
        <p:nvSpPr>
          <p:cNvPr id="4" name="Slide Number Placeholder 3">
            <a:extLst>
              <a:ext uri="{FF2B5EF4-FFF2-40B4-BE49-F238E27FC236}">
                <a16:creationId xmlns:a16="http://schemas.microsoft.com/office/drawing/2014/main" id="{674F2FC8-D7CF-2543-FA5D-C6B253F34EBA}"/>
              </a:ext>
            </a:extLst>
          </p:cNvPr>
          <p:cNvSpPr>
            <a:spLocks noGrp="1"/>
          </p:cNvSpPr>
          <p:nvPr>
            <p:ph type="sldNum" sz="quarter" idx="12"/>
          </p:nvPr>
        </p:nvSpPr>
        <p:spPr>
          <a:xfrm>
            <a:off x="6928155" y="5460961"/>
            <a:ext cx="2194560" cy="1397039"/>
          </a:xfrm>
        </p:spPr>
        <p:txBody>
          <a:bodyPr>
            <a:normAutofit/>
          </a:bodyPr>
          <a:lstStyle/>
          <a:p>
            <a:pPr>
              <a:lnSpc>
                <a:spcPct val="90000"/>
              </a:lnSpc>
              <a:spcAft>
                <a:spcPts val="600"/>
              </a:spcAft>
            </a:pPr>
            <a:fld id="{41597707-FBF8-4415-A3B1-7F44884DE5C3}" type="slidenum">
              <a:rPr lang="en-US" sz="1200">
                <a:solidFill>
                  <a:srgbClr val="FFFFFF">
                    <a:alpha val="45000"/>
                  </a:srgbClr>
                </a:solidFill>
              </a:rPr>
              <a:pPr>
                <a:lnSpc>
                  <a:spcPct val="90000"/>
                </a:lnSpc>
                <a:spcAft>
                  <a:spcPts val="600"/>
                </a:spcAft>
              </a:pPr>
              <a:t>42</a:t>
            </a:fld>
            <a:endParaRPr lang="en-US" sz="1200" dirty="0">
              <a:solidFill>
                <a:srgbClr val="FFFFFF">
                  <a:alpha val="45000"/>
                </a:srgbClr>
              </a:solidFill>
            </a:endParaRPr>
          </a:p>
        </p:txBody>
      </p:sp>
    </p:spTree>
    <p:extLst>
      <p:ext uri="{BB962C8B-B14F-4D97-AF65-F5344CB8AC3E}">
        <p14:creationId xmlns:p14="http://schemas.microsoft.com/office/powerpoint/2010/main" val="2172995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DAF01-6223-D912-D500-2BF41AAF7CB9}"/>
              </a:ext>
            </a:extLst>
          </p:cNvPr>
          <p:cNvSpPr>
            <a:spLocks noGrp="1"/>
          </p:cNvSpPr>
          <p:nvPr>
            <p:ph type="title"/>
          </p:nvPr>
        </p:nvSpPr>
        <p:spPr>
          <a:xfrm>
            <a:off x="1" y="-3647"/>
            <a:ext cx="9144000" cy="1163024"/>
          </a:xfrm>
        </p:spPr>
        <p:txBody>
          <a:bodyPr>
            <a:noAutofit/>
          </a:bodyPr>
          <a:lstStyle/>
          <a:p>
            <a:pPr algn="ctr"/>
            <a:r>
              <a:rPr lang="en-US" sz="4000" b="1" dirty="0">
                <a:solidFill>
                  <a:schemeClr val="tx2">
                    <a:lumMod val="75000"/>
                    <a:lumOff val="25000"/>
                  </a:schemeClr>
                </a:solidFill>
                <a:latin typeface="Angsana New" panose="02020603050405020304" pitchFamily="18" charset="-34"/>
                <a:cs typeface="Angsana New" panose="02020603050405020304" pitchFamily="18" charset="-34"/>
              </a:rPr>
              <a:t>Water Dept.:</a:t>
            </a:r>
            <a:br>
              <a:rPr lang="en-US" sz="4000" b="1" dirty="0">
                <a:solidFill>
                  <a:schemeClr val="tx2">
                    <a:lumMod val="75000"/>
                    <a:lumOff val="25000"/>
                  </a:schemeClr>
                </a:solidFill>
                <a:latin typeface="Angsana New" panose="02020603050405020304" pitchFamily="18" charset="-34"/>
                <a:cs typeface="Angsana New" panose="02020603050405020304" pitchFamily="18" charset="-34"/>
              </a:rPr>
            </a:br>
            <a:r>
              <a:rPr lang="en-US" sz="4000" b="1" dirty="0">
                <a:solidFill>
                  <a:schemeClr val="tx2">
                    <a:lumMod val="75000"/>
                    <a:lumOff val="25000"/>
                  </a:schemeClr>
                </a:solidFill>
                <a:latin typeface="Angsana New" panose="02020603050405020304" pitchFamily="18" charset="-34"/>
                <a:cs typeface="Angsana New" panose="02020603050405020304" pitchFamily="18" charset="-34"/>
              </a:rPr>
              <a:t>Updated Cost Estimate Water Clarifier</a:t>
            </a:r>
          </a:p>
        </p:txBody>
      </p:sp>
      <p:sp>
        <p:nvSpPr>
          <p:cNvPr id="4" name="Slide Number Placeholder 3">
            <a:extLst>
              <a:ext uri="{FF2B5EF4-FFF2-40B4-BE49-F238E27FC236}">
                <a16:creationId xmlns:a16="http://schemas.microsoft.com/office/drawing/2014/main" id="{6414129C-CCD5-5587-6F7D-3A84B237C42B}"/>
              </a:ext>
            </a:extLst>
          </p:cNvPr>
          <p:cNvSpPr>
            <a:spLocks noGrp="1"/>
          </p:cNvSpPr>
          <p:nvPr>
            <p:ph type="sldNum" sz="quarter" idx="12"/>
          </p:nvPr>
        </p:nvSpPr>
        <p:spPr>
          <a:xfrm>
            <a:off x="7439287" y="6440013"/>
            <a:ext cx="1435760" cy="254540"/>
          </a:xfrm>
        </p:spPr>
        <p:txBody>
          <a:bodyPr/>
          <a:lstStyle/>
          <a:p>
            <a:pPr defTabSz="630936">
              <a:spcAft>
                <a:spcPts val="600"/>
              </a:spcAft>
            </a:pPr>
            <a:fld id="{41597707-FBF8-4415-A3B1-7F44884DE5C3}" type="slidenum">
              <a:rPr lang="en-US" sz="828" kern="1200" smtClean="0">
                <a:solidFill>
                  <a:schemeClr val="tx1">
                    <a:tint val="75000"/>
                  </a:schemeClr>
                </a:solidFill>
                <a:latin typeface="+mn-lt"/>
                <a:ea typeface="+mn-ea"/>
                <a:cs typeface="+mn-cs"/>
              </a:rPr>
              <a:pPr defTabSz="630936">
                <a:spcAft>
                  <a:spcPts val="600"/>
                </a:spcAft>
              </a:pPr>
              <a:t>43</a:t>
            </a:fld>
            <a:endParaRPr lang="en-US" dirty="0"/>
          </a:p>
        </p:txBody>
      </p:sp>
      <p:graphicFrame>
        <p:nvGraphicFramePr>
          <p:cNvPr id="6" name="Table 6">
            <a:extLst>
              <a:ext uri="{FF2B5EF4-FFF2-40B4-BE49-F238E27FC236}">
                <a16:creationId xmlns:a16="http://schemas.microsoft.com/office/drawing/2014/main" id="{22D0B837-EDC9-90C8-577A-CFACBFECC6AB}"/>
              </a:ext>
            </a:extLst>
          </p:cNvPr>
          <p:cNvGraphicFramePr>
            <a:graphicFrameLocks noGrp="1"/>
          </p:cNvGraphicFramePr>
          <p:nvPr>
            <p:extLst>
              <p:ext uri="{D42A27DB-BD31-4B8C-83A1-F6EECF244321}">
                <p14:modId xmlns:p14="http://schemas.microsoft.com/office/powerpoint/2010/main" val="671805232"/>
              </p:ext>
            </p:extLst>
          </p:nvPr>
        </p:nvGraphicFramePr>
        <p:xfrm>
          <a:off x="533398" y="1296536"/>
          <a:ext cx="7924800" cy="2187802"/>
        </p:xfrm>
        <a:graphic>
          <a:graphicData uri="http://schemas.openxmlformats.org/drawingml/2006/table">
            <a:tbl>
              <a:tblPr firstRow="1" bandRow="1">
                <a:tableStyleId>{6E25E649-3F16-4E02-A733-19D2CDBF48F0}</a:tableStyleId>
              </a:tblPr>
              <a:tblGrid>
                <a:gridCol w="4012558">
                  <a:extLst>
                    <a:ext uri="{9D8B030D-6E8A-4147-A177-3AD203B41FA5}">
                      <a16:colId xmlns:a16="http://schemas.microsoft.com/office/drawing/2014/main" val="2510171547"/>
                    </a:ext>
                  </a:extLst>
                </a:gridCol>
                <a:gridCol w="3912242">
                  <a:extLst>
                    <a:ext uri="{9D8B030D-6E8A-4147-A177-3AD203B41FA5}">
                      <a16:colId xmlns:a16="http://schemas.microsoft.com/office/drawing/2014/main" val="2038283654"/>
                    </a:ext>
                  </a:extLst>
                </a:gridCol>
              </a:tblGrid>
              <a:tr h="340957">
                <a:tc>
                  <a:txBody>
                    <a:bodyPr/>
                    <a:lstStyle/>
                    <a:p>
                      <a:r>
                        <a:rPr lang="en-US" sz="1600" dirty="0"/>
                        <a:t>PHASE</a:t>
                      </a:r>
                    </a:p>
                  </a:txBody>
                  <a:tcPr>
                    <a:solidFill>
                      <a:schemeClr val="accent1">
                        <a:lumMod val="60000"/>
                        <a:lumOff val="40000"/>
                      </a:schemeClr>
                    </a:solidFill>
                  </a:tcPr>
                </a:tc>
                <a:tc>
                  <a:txBody>
                    <a:bodyPr/>
                    <a:lstStyle/>
                    <a:p>
                      <a:r>
                        <a:rPr lang="en-US" sz="1600" dirty="0"/>
                        <a:t>TOTAL</a:t>
                      </a:r>
                    </a:p>
                  </a:txBody>
                  <a:tcPr>
                    <a:solidFill>
                      <a:schemeClr val="accent1">
                        <a:lumMod val="60000"/>
                        <a:lumOff val="40000"/>
                      </a:schemeClr>
                    </a:solidFill>
                  </a:tcPr>
                </a:tc>
                <a:extLst>
                  <a:ext uri="{0D108BD9-81ED-4DB2-BD59-A6C34878D82A}">
                    <a16:rowId xmlns:a16="http://schemas.microsoft.com/office/drawing/2014/main" val="1006934724"/>
                  </a:ext>
                </a:extLst>
              </a:tr>
              <a:tr h="369369">
                <a:tc>
                  <a:txBody>
                    <a:bodyPr/>
                    <a:lstStyle/>
                    <a:p>
                      <a:r>
                        <a:rPr lang="en-US" sz="1600" dirty="0"/>
                        <a:t>DESIGN</a:t>
                      </a:r>
                    </a:p>
                  </a:txBody>
                  <a:tcPr/>
                </a:tc>
                <a:tc>
                  <a:txBody>
                    <a:bodyPr/>
                    <a:lstStyle/>
                    <a:p>
                      <a:pPr algn="r"/>
                      <a:r>
                        <a:rPr lang="en-US" sz="1600" dirty="0"/>
                        <a:t>$ 208,986.00</a:t>
                      </a:r>
                    </a:p>
                  </a:txBody>
                  <a:tcPr/>
                </a:tc>
                <a:extLst>
                  <a:ext uri="{0D108BD9-81ED-4DB2-BD59-A6C34878D82A}">
                    <a16:rowId xmlns:a16="http://schemas.microsoft.com/office/drawing/2014/main" val="1648148168"/>
                  </a:ext>
                </a:extLst>
              </a:tr>
              <a:tr h="369369">
                <a:tc>
                  <a:txBody>
                    <a:bodyPr/>
                    <a:lstStyle/>
                    <a:p>
                      <a:r>
                        <a:rPr lang="en-US" sz="1600" dirty="0"/>
                        <a:t>CONSTRUCTION</a:t>
                      </a:r>
                    </a:p>
                  </a:txBody>
                  <a:tcPr/>
                </a:tc>
                <a:tc>
                  <a:txBody>
                    <a:bodyPr/>
                    <a:lstStyle/>
                    <a:p>
                      <a:pPr algn="r"/>
                      <a:r>
                        <a:rPr lang="en-US" sz="1600" dirty="0"/>
                        <a:t>$2,146,072.00</a:t>
                      </a:r>
                    </a:p>
                  </a:txBody>
                  <a:tcPr/>
                </a:tc>
                <a:extLst>
                  <a:ext uri="{0D108BD9-81ED-4DB2-BD59-A6C34878D82A}">
                    <a16:rowId xmlns:a16="http://schemas.microsoft.com/office/drawing/2014/main" val="2634084204"/>
                  </a:ext>
                </a:extLst>
              </a:tr>
              <a:tr h="369369">
                <a:tc>
                  <a:txBody>
                    <a:bodyPr/>
                    <a:lstStyle/>
                    <a:p>
                      <a:r>
                        <a:rPr lang="en-US" sz="1600" dirty="0"/>
                        <a:t>CONSTRUCTION ADMIN</a:t>
                      </a:r>
                    </a:p>
                  </a:txBody>
                  <a:tcPr/>
                </a:tc>
                <a:tc>
                  <a:txBody>
                    <a:bodyPr/>
                    <a:lstStyle/>
                    <a:p>
                      <a:pPr algn="r"/>
                      <a:r>
                        <a:rPr lang="en-US" sz="1600" dirty="0"/>
                        <a:t>$46,284.00</a:t>
                      </a:r>
                    </a:p>
                  </a:txBody>
                  <a:tcPr/>
                </a:tc>
                <a:extLst>
                  <a:ext uri="{0D108BD9-81ED-4DB2-BD59-A6C34878D82A}">
                    <a16:rowId xmlns:a16="http://schemas.microsoft.com/office/drawing/2014/main" val="800358101"/>
                  </a:ext>
                </a:extLst>
              </a:tr>
              <a:tr h="369369">
                <a:tc>
                  <a:txBody>
                    <a:bodyPr/>
                    <a:lstStyle/>
                    <a:p>
                      <a:r>
                        <a:rPr lang="en-US" sz="1600" dirty="0"/>
                        <a:t>CONST INSPECTION</a:t>
                      </a:r>
                    </a:p>
                  </a:txBody>
                  <a:tcPr/>
                </a:tc>
                <a:tc>
                  <a:txBody>
                    <a:bodyPr/>
                    <a:lstStyle/>
                    <a:p>
                      <a:pPr algn="r"/>
                      <a:r>
                        <a:rPr lang="en-US" sz="1600" dirty="0"/>
                        <a:t>$42,000.00</a:t>
                      </a:r>
                    </a:p>
                  </a:txBody>
                  <a:tcPr/>
                </a:tc>
                <a:extLst>
                  <a:ext uri="{0D108BD9-81ED-4DB2-BD59-A6C34878D82A}">
                    <a16:rowId xmlns:a16="http://schemas.microsoft.com/office/drawing/2014/main" val="32599574"/>
                  </a:ext>
                </a:extLst>
              </a:tr>
              <a:tr h="369369">
                <a:tc>
                  <a:txBody>
                    <a:bodyPr/>
                    <a:lstStyle/>
                    <a:p>
                      <a:r>
                        <a:rPr lang="en-US" sz="1600" dirty="0"/>
                        <a:t>TOTALS</a:t>
                      </a:r>
                    </a:p>
                  </a:txBody>
                  <a:tcPr/>
                </a:tc>
                <a:tc>
                  <a:txBody>
                    <a:bodyPr/>
                    <a:lstStyle/>
                    <a:p>
                      <a:pPr algn="r"/>
                      <a:r>
                        <a:rPr lang="en-US" sz="1600" dirty="0"/>
                        <a:t>$2,443,342.00</a:t>
                      </a:r>
                    </a:p>
                  </a:txBody>
                  <a:tcPr/>
                </a:tc>
                <a:extLst>
                  <a:ext uri="{0D108BD9-81ED-4DB2-BD59-A6C34878D82A}">
                    <a16:rowId xmlns:a16="http://schemas.microsoft.com/office/drawing/2014/main" val="3883198799"/>
                  </a:ext>
                </a:extLst>
              </a:tr>
            </a:tbl>
          </a:graphicData>
        </a:graphic>
      </p:graphicFrame>
      <p:graphicFrame>
        <p:nvGraphicFramePr>
          <p:cNvPr id="7" name="Table 6">
            <a:extLst>
              <a:ext uri="{FF2B5EF4-FFF2-40B4-BE49-F238E27FC236}">
                <a16:creationId xmlns:a16="http://schemas.microsoft.com/office/drawing/2014/main" id="{67ACA7FA-44F4-1463-45AB-1A656217AD8D}"/>
              </a:ext>
            </a:extLst>
          </p:cNvPr>
          <p:cNvGraphicFramePr>
            <a:graphicFrameLocks noGrp="1"/>
          </p:cNvGraphicFramePr>
          <p:nvPr>
            <p:extLst>
              <p:ext uri="{D42A27DB-BD31-4B8C-83A1-F6EECF244321}">
                <p14:modId xmlns:p14="http://schemas.microsoft.com/office/powerpoint/2010/main" val="420873481"/>
              </p:ext>
            </p:extLst>
          </p:nvPr>
        </p:nvGraphicFramePr>
        <p:xfrm>
          <a:off x="533398" y="3484338"/>
          <a:ext cx="7924800" cy="1432560"/>
        </p:xfrm>
        <a:graphic>
          <a:graphicData uri="http://schemas.openxmlformats.org/drawingml/2006/table">
            <a:tbl>
              <a:tblPr firstRow="1" bandRow="1">
                <a:tableStyleId>{6E25E649-3F16-4E02-A733-19D2CDBF48F0}</a:tableStyleId>
              </a:tblPr>
              <a:tblGrid>
                <a:gridCol w="3962400">
                  <a:extLst>
                    <a:ext uri="{9D8B030D-6E8A-4147-A177-3AD203B41FA5}">
                      <a16:colId xmlns:a16="http://schemas.microsoft.com/office/drawing/2014/main" val="2510171547"/>
                    </a:ext>
                  </a:extLst>
                </a:gridCol>
                <a:gridCol w="3962400">
                  <a:extLst>
                    <a:ext uri="{9D8B030D-6E8A-4147-A177-3AD203B41FA5}">
                      <a16:colId xmlns:a16="http://schemas.microsoft.com/office/drawing/2014/main" val="2038283654"/>
                    </a:ext>
                  </a:extLst>
                </a:gridCol>
              </a:tblGrid>
              <a:tr h="314018">
                <a:tc>
                  <a:txBody>
                    <a:bodyPr/>
                    <a:lstStyle/>
                    <a:p>
                      <a:r>
                        <a:rPr lang="en-US" sz="1800" dirty="0"/>
                        <a:t>EQUIPMENT:</a:t>
                      </a:r>
                    </a:p>
                  </a:txBody>
                  <a:tcPr>
                    <a:solidFill>
                      <a:schemeClr val="accent1">
                        <a:lumMod val="60000"/>
                        <a:lumOff val="40000"/>
                      </a:schemeClr>
                    </a:solidFill>
                  </a:tcPr>
                </a:tc>
                <a:tc>
                  <a:txBody>
                    <a:bodyPr/>
                    <a:lstStyle/>
                    <a:p>
                      <a:endParaRPr lang="en-US" sz="2000" dirty="0"/>
                    </a:p>
                  </a:txBody>
                  <a:tcPr>
                    <a:solidFill>
                      <a:schemeClr val="accent1">
                        <a:lumMod val="60000"/>
                        <a:lumOff val="40000"/>
                      </a:schemeClr>
                    </a:solidFill>
                  </a:tcPr>
                </a:tc>
                <a:extLst>
                  <a:ext uri="{0D108BD9-81ED-4DB2-BD59-A6C34878D82A}">
                    <a16:rowId xmlns:a16="http://schemas.microsoft.com/office/drawing/2014/main" val="1006934724"/>
                  </a:ext>
                </a:extLst>
              </a:tr>
              <a:tr h="314018">
                <a:tc>
                  <a:txBody>
                    <a:bodyPr/>
                    <a:lstStyle/>
                    <a:p>
                      <a:r>
                        <a:rPr lang="en-US" sz="1800" dirty="0"/>
                        <a:t>DESIGN</a:t>
                      </a:r>
                    </a:p>
                  </a:txBody>
                  <a:tcPr/>
                </a:tc>
                <a:tc>
                  <a:txBody>
                    <a:bodyPr/>
                    <a:lstStyle/>
                    <a:p>
                      <a:pPr algn="r"/>
                      <a:endParaRPr lang="en-US" sz="2000" dirty="0"/>
                    </a:p>
                  </a:txBody>
                  <a:tcPr/>
                </a:tc>
                <a:extLst>
                  <a:ext uri="{0D108BD9-81ED-4DB2-BD59-A6C34878D82A}">
                    <a16:rowId xmlns:a16="http://schemas.microsoft.com/office/drawing/2014/main" val="1648148168"/>
                  </a:ext>
                </a:extLst>
              </a:tr>
              <a:tr h="438765">
                <a:tc>
                  <a:txBody>
                    <a:bodyPr/>
                    <a:lstStyle/>
                    <a:p>
                      <a:r>
                        <a:rPr lang="en-US" sz="1800" dirty="0"/>
                        <a:t>Purchase of Tanker Truck to Haul Residuals from Clarifier</a:t>
                      </a:r>
                    </a:p>
                  </a:txBody>
                  <a:tcPr/>
                </a:tc>
                <a:tc>
                  <a:txBody>
                    <a:bodyPr/>
                    <a:lstStyle/>
                    <a:p>
                      <a:pPr algn="r"/>
                      <a:r>
                        <a:rPr lang="en-US" sz="1800" dirty="0"/>
                        <a:t>$80,000.00</a:t>
                      </a:r>
                    </a:p>
                  </a:txBody>
                  <a:tcPr/>
                </a:tc>
                <a:extLst>
                  <a:ext uri="{0D108BD9-81ED-4DB2-BD59-A6C34878D82A}">
                    <a16:rowId xmlns:a16="http://schemas.microsoft.com/office/drawing/2014/main" val="2634084204"/>
                  </a:ext>
                </a:extLst>
              </a:tr>
            </a:tbl>
          </a:graphicData>
        </a:graphic>
      </p:graphicFrame>
      <p:graphicFrame>
        <p:nvGraphicFramePr>
          <p:cNvPr id="8" name="Table 6">
            <a:extLst>
              <a:ext uri="{FF2B5EF4-FFF2-40B4-BE49-F238E27FC236}">
                <a16:creationId xmlns:a16="http://schemas.microsoft.com/office/drawing/2014/main" id="{8BA6882D-3463-BA22-C60F-20D4049AA704}"/>
              </a:ext>
            </a:extLst>
          </p:cNvPr>
          <p:cNvGraphicFramePr>
            <a:graphicFrameLocks noGrp="1"/>
          </p:cNvGraphicFramePr>
          <p:nvPr>
            <p:extLst>
              <p:ext uri="{D42A27DB-BD31-4B8C-83A1-F6EECF244321}">
                <p14:modId xmlns:p14="http://schemas.microsoft.com/office/powerpoint/2010/main" val="1346841185"/>
              </p:ext>
            </p:extLst>
          </p:nvPr>
        </p:nvGraphicFramePr>
        <p:xfrm>
          <a:off x="533398" y="5378563"/>
          <a:ext cx="7924800" cy="1188720"/>
        </p:xfrm>
        <a:graphic>
          <a:graphicData uri="http://schemas.openxmlformats.org/drawingml/2006/table">
            <a:tbl>
              <a:tblPr firstRow="1" bandRow="1">
                <a:tableStyleId>{6E25E649-3F16-4E02-A733-19D2CDBF48F0}</a:tableStyleId>
              </a:tblPr>
              <a:tblGrid>
                <a:gridCol w="4012558">
                  <a:extLst>
                    <a:ext uri="{9D8B030D-6E8A-4147-A177-3AD203B41FA5}">
                      <a16:colId xmlns:a16="http://schemas.microsoft.com/office/drawing/2014/main" val="2510171547"/>
                    </a:ext>
                  </a:extLst>
                </a:gridCol>
                <a:gridCol w="3912242">
                  <a:extLst>
                    <a:ext uri="{9D8B030D-6E8A-4147-A177-3AD203B41FA5}">
                      <a16:colId xmlns:a16="http://schemas.microsoft.com/office/drawing/2014/main" val="2038283654"/>
                    </a:ext>
                  </a:extLst>
                </a:gridCol>
              </a:tblGrid>
              <a:tr h="386946">
                <a:tc>
                  <a:txBody>
                    <a:bodyPr/>
                    <a:lstStyle/>
                    <a:p>
                      <a:r>
                        <a:rPr lang="en-US" sz="2000" dirty="0"/>
                        <a:t>FUNDING</a:t>
                      </a:r>
                    </a:p>
                  </a:txBody>
                  <a:tcPr>
                    <a:solidFill>
                      <a:schemeClr val="accent1">
                        <a:lumMod val="60000"/>
                        <a:lumOff val="40000"/>
                      </a:schemeClr>
                    </a:solidFill>
                  </a:tcPr>
                </a:tc>
                <a:tc>
                  <a:txBody>
                    <a:bodyPr/>
                    <a:lstStyle/>
                    <a:p>
                      <a:r>
                        <a:rPr lang="en-US" sz="2000" dirty="0"/>
                        <a:t>TOTAL</a:t>
                      </a:r>
                    </a:p>
                  </a:txBody>
                  <a:tcPr>
                    <a:solidFill>
                      <a:schemeClr val="accent1">
                        <a:lumMod val="60000"/>
                        <a:lumOff val="40000"/>
                      </a:schemeClr>
                    </a:solidFill>
                  </a:tcPr>
                </a:tc>
                <a:extLst>
                  <a:ext uri="{0D108BD9-81ED-4DB2-BD59-A6C34878D82A}">
                    <a16:rowId xmlns:a16="http://schemas.microsoft.com/office/drawing/2014/main" val="1006934724"/>
                  </a:ext>
                </a:extLst>
              </a:tr>
              <a:tr h="322455">
                <a:tc>
                  <a:txBody>
                    <a:bodyPr/>
                    <a:lstStyle/>
                    <a:p>
                      <a:r>
                        <a:rPr lang="en-US" sz="2000" dirty="0"/>
                        <a:t>Capital Grant – DGS</a:t>
                      </a:r>
                    </a:p>
                  </a:txBody>
                  <a:tcPr/>
                </a:tc>
                <a:tc>
                  <a:txBody>
                    <a:bodyPr/>
                    <a:lstStyle/>
                    <a:p>
                      <a:pPr algn="r"/>
                      <a:r>
                        <a:rPr lang="en-US" sz="2000" dirty="0"/>
                        <a:t>$1,000,000.00</a:t>
                      </a:r>
                    </a:p>
                  </a:txBody>
                  <a:tcPr/>
                </a:tc>
                <a:extLst>
                  <a:ext uri="{0D108BD9-81ED-4DB2-BD59-A6C34878D82A}">
                    <a16:rowId xmlns:a16="http://schemas.microsoft.com/office/drawing/2014/main" val="1648148168"/>
                  </a:ext>
                </a:extLst>
              </a:tr>
              <a:tr h="322455">
                <a:tc>
                  <a:txBody>
                    <a:bodyPr/>
                    <a:lstStyle/>
                    <a:p>
                      <a:r>
                        <a:rPr lang="en-US" sz="2000" dirty="0"/>
                        <a:t>American Rescue Plan Act</a:t>
                      </a:r>
                    </a:p>
                  </a:txBody>
                  <a:tcPr/>
                </a:tc>
                <a:tc>
                  <a:txBody>
                    <a:bodyPr/>
                    <a:lstStyle/>
                    <a:p>
                      <a:pPr algn="r"/>
                      <a:r>
                        <a:rPr lang="en-US" sz="2000" dirty="0"/>
                        <a:t>$1,443,342.00</a:t>
                      </a:r>
                    </a:p>
                  </a:txBody>
                  <a:tcPr/>
                </a:tc>
                <a:extLst>
                  <a:ext uri="{0D108BD9-81ED-4DB2-BD59-A6C34878D82A}">
                    <a16:rowId xmlns:a16="http://schemas.microsoft.com/office/drawing/2014/main" val="2634084204"/>
                  </a:ext>
                </a:extLst>
              </a:tr>
            </a:tbl>
          </a:graphicData>
        </a:graphic>
      </p:graphicFrame>
      <p:sp>
        <p:nvSpPr>
          <p:cNvPr id="10" name="TextBox 9">
            <a:extLst>
              <a:ext uri="{FF2B5EF4-FFF2-40B4-BE49-F238E27FC236}">
                <a16:creationId xmlns:a16="http://schemas.microsoft.com/office/drawing/2014/main" id="{A3B28A0F-A02A-2704-AE31-3A14256F2E66}"/>
              </a:ext>
            </a:extLst>
          </p:cNvPr>
          <p:cNvSpPr txBox="1"/>
          <p:nvPr/>
        </p:nvSpPr>
        <p:spPr>
          <a:xfrm>
            <a:off x="1638298" y="4916898"/>
            <a:ext cx="5715000" cy="461665"/>
          </a:xfrm>
          <a:prstGeom prst="rect">
            <a:avLst/>
          </a:prstGeom>
          <a:noFill/>
        </p:spPr>
        <p:txBody>
          <a:bodyPr wrap="square" rtlCol="0">
            <a:spAutoFit/>
          </a:bodyPr>
          <a:lstStyle/>
          <a:p>
            <a:r>
              <a:rPr lang="en-US" sz="2400" b="1" dirty="0"/>
              <a:t>**Updated cost estimate as of April 27, 2023</a:t>
            </a:r>
          </a:p>
        </p:txBody>
      </p:sp>
    </p:spTree>
    <p:extLst>
      <p:ext uri="{BB962C8B-B14F-4D97-AF65-F5344CB8AC3E}">
        <p14:creationId xmlns:p14="http://schemas.microsoft.com/office/powerpoint/2010/main" val="2818745106"/>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13874" cy="1143000"/>
          </a:xfrm>
          <a:noFill/>
        </p:spPr>
        <p:txBody>
          <a:bodyPr>
            <a:noAutofit/>
          </a:bodyPr>
          <a:lstStyle/>
          <a:p>
            <a:pPr algn="ctr"/>
            <a:r>
              <a:rPr lang="en-US" sz="4000" b="1" dirty="0">
                <a:solidFill>
                  <a:schemeClr val="tx2">
                    <a:lumMod val="75000"/>
                    <a:lumOff val="25000"/>
                  </a:schemeClr>
                </a:solidFill>
                <a:latin typeface="Angsana New" panose="02020603050405020304" pitchFamily="18" charset="-34"/>
                <a:cs typeface="Angsana New" panose="02020603050405020304" pitchFamily="18" charset="-34"/>
              </a:rPr>
              <a:t>Water Dept.: </a:t>
            </a:r>
            <a:br>
              <a:rPr lang="en-US" sz="4000" b="1" dirty="0">
                <a:solidFill>
                  <a:schemeClr val="tx2">
                    <a:lumMod val="75000"/>
                    <a:lumOff val="25000"/>
                  </a:schemeClr>
                </a:solidFill>
                <a:latin typeface="Angsana New" panose="02020603050405020304" pitchFamily="18" charset="-34"/>
                <a:cs typeface="Angsana New" panose="02020603050405020304" pitchFamily="18" charset="-34"/>
              </a:rPr>
            </a:br>
            <a:r>
              <a:rPr lang="en-US" sz="4000" b="1" dirty="0">
                <a:solidFill>
                  <a:schemeClr val="tx2">
                    <a:lumMod val="75000"/>
                    <a:lumOff val="25000"/>
                  </a:schemeClr>
                </a:solidFill>
                <a:latin typeface="Angsana New" panose="02020603050405020304" pitchFamily="18" charset="-34"/>
                <a:cs typeface="Angsana New" panose="02020603050405020304" pitchFamily="18" charset="-34"/>
              </a:rPr>
              <a:t>FY24 Updates to Current Infrastructure Projects </a:t>
            </a:r>
            <a:endParaRPr lang="en-US" sz="4000" dirty="0">
              <a:solidFill>
                <a:schemeClr val="tx2">
                  <a:lumMod val="75000"/>
                  <a:lumOff val="25000"/>
                </a:schemeClr>
              </a:solidFill>
              <a:latin typeface="Angsana New" panose="02020603050405020304" pitchFamily="18" charset="-34"/>
              <a:cs typeface="Angsana New" panose="02020603050405020304" pitchFamily="18" charset="-34"/>
            </a:endParaRPr>
          </a:p>
        </p:txBody>
      </p:sp>
      <p:sp>
        <p:nvSpPr>
          <p:cNvPr id="3" name="Slide Number Placeholder 2"/>
          <p:cNvSpPr>
            <a:spLocks noGrp="1"/>
          </p:cNvSpPr>
          <p:nvPr>
            <p:ph type="sldNum" sz="quarter" idx="12"/>
          </p:nvPr>
        </p:nvSpPr>
        <p:spPr>
          <a:xfrm>
            <a:off x="7589874" y="6129041"/>
            <a:ext cx="1524000" cy="601368"/>
          </a:xfrm>
        </p:spPr>
        <p:txBody>
          <a:bodyPr/>
          <a:lstStyle/>
          <a:p>
            <a:fld id="{41597707-FBF8-4415-A3B1-7F44884DE5C3}" type="slidenum">
              <a:rPr lang="en-US" sz="1200" smtClean="0">
                <a:solidFill>
                  <a:schemeClr val="tx1">
                    <a:alpha val="20000"/>
                  </a:schemeClr>
                </a:solidFill>
              </a:rPr>
              <a:pPr/>
              <a:t>44</a:t>
            </a:fld>
            <a:endParaRPr lang="en-US" sz="1200" dirty="0">
              <a:solidFill>
                <a:schemeClr val="tx1">
                  <a:alpha val="20000"/>
                </a:schemeClr>
              </a:solidFill>
            </a:endParaRPr>
          </a:p>
        </p:txBody>
      </p:sp>
      <p:graphicFrame>
        <p:nvGraphicFramePr>
          <p:cNvPr id="24" name="Table 24">
            <a:extLst>
              <a:ext uri="{FF2B5EF4-FFF2-40B4-BE49-F238E27FC236}">
                <a16:creationId xmlns:a16="http://schemas.microsoft.com/office/drawing/2014/main" id="{6B081AF1-CDD1-02A7-FB95-598414A279EC}"/>
              </a:ext>
            </a:extLst>
          </p:cNvPr>
          <p:cNvGraphicFramePr>
            <a:graphicFrameLocks noGrp="1"/>
          </p:cNvGraphicFramePr>
          <p:nvPr>
            <p:extLst>
              <p:ext uri="{D42A27DB-BD31-4B8C-83A1-F6EECF244321}">
                <p14:modId xmlns:p14="http://schemas.microsoft.com/office/powerpoint/2010/main" val="3903728513"/>
              </p:ext>
            </p:extLst>
          </p:nvPr>
        </p:nvGraphicFramePr>
        <p:xfrm>
          <a:off x="398278" y="1447800"/>
          <a:ext cx="8317318" cy="5041605"/>
        </p:xfrm>
        <a:graphic>
          <a:graphicData uri="http://schemas.openxmlformats.org/drawingml/2006/table">
            <a:tbl>
              <a:tblPr firstRow="1" bandRow="1">
                <a:tableStyleId>{5C22544A-7EE6-4342-B048-85BDC9FD1C3A}</a:tableStyleId>
              </a:tblPr>
              <a:tblGrid>
                <a:gridCol w="8317318">
                  <a:extLst>
                    <a:ext uri="{9D8B030D-6E8A-4147-A177-3AD203B41FA5}">
                      <a16:colId xmlns:a16="http://schemas.microsoft.com/office/drawing/2014/main" val="2375795504"/>
                    </a:ext>
                  </a:extLst>
                </a:gridCol>
              </a:tblGrid>
              <a:tr h="1228083">
                <a:tc>
                  <a:txBody>
                    <a:bodyPr/>
                    <a:lstStyle/>
                    <a:p>
                      <a:r>
                        <a:rPr lang="en-US" sz="1800" u="sng" dirty="0">
                          <a:solidFill>
                            <a:schemeClr val="accent4">
                              <a:lumMod val="75000"/>
                            </a:schemeClr>
                          </a:solidFill>
                        </a:rPr>
                        <a:t>Water Clarifier: 100% design complete</a:t>
                      </a:r>
                    </a:p>
                    <a:p>
                      <a:pPr marL="285750" indent="-285750">
                        <a:buFont typeface="Arial" panose="020B0604020202020204" pitchFamily="34" charset="0"/>
                        <a:buChar char="•"/>
                      </a:pPr>
                      <a:r>
                        <a:rPr lang="en-US" sz="1800" dirty="0">
                          <a:solidFill>
                            <a:schemeClr val="accent4">
                              <a:lumMod val="75000"/>
                            </a:schemeClr>
                          </a:solidFill>
                        </a:rPr>
                        <a:t>All permitting should be completed by the end of FY23</a:t>
                      </a:r>
                    </a:p>
                    <a:p>
                      <a:pPr marL="285750" indent="-285750">
                        <a:buFont typeface="Arial" panose="020B0604020202020204" pitchFamily="34" charset="0"/>
                        <a:buChar char="•"/>
                      </a:pPr>
                      <a:r>
                        <a:rPr lang="en-US" sz="1800" dirty="0">
                          <a:solidFill>
                            <a:schemeClr val="accent4">
                              <a:lumMod val="75000"/>
                            </a:schemeClr>
                          </a:solidFill>
                        </a:rPr>
                        <a:t>Advertising the project, the project for bidding in early July 2023</a:t>
                      </a:r>
                    </a:p>
                  </a:txBody>
                  <a:tcPr>
                    <a:solidFill>
                      <a:schemeClr val="accent1">
                        <a:lumMod val="60000"/>
                        <a:lumOff val="40000"/>
                      </a:schemeClr>
                    </a:solidFill>
                  </a:tcPr>
                </a:tc>
                <a:extLst>
                  <a:ext uri="{0D108BD9-81ED-4DB2-BD59-A6C34878D82A}">
                    <a16:rowId xmlns:a16="http://schemas.microsoft.com/office/drawing/2014/main" val="3116180552"/>
                  </a:ext>
                </a:extLst>
              </a:tr>
              <a:tr h="1906761">
                <a:tc>
                  <a:txBody>
                    <a:bodyPr/>
                    <a:lstStyle/>
                    <a:p>
                      <a:r>
                        <a:rPr lang="en-US" sz="1600" b="1" u="sng" dirty="0"/>
                        <a:t>DePaul St. Waterline:</a:t>
                      </a:r>
                    </a:p>
                    <a:p>
                      <a:pPr marL="342900" indent="-342900">
                        <a:buFont typeface="Arial" panose="020B0604020202020204" pitchFamily="34" charset="0"/>
                        <a:buChar char="•"/>
                      </a:pPr>
                      <a:r>
                        <a:rPr lang="en-US" sz="1600" dirty="0"/>
                        <a:t>Three estimates collected for improvement plan/design. Fox &amp; Assoc. was the lowest estimate.</a:t>
                      </a:r>
                    </a:p>
                    <a:p>
                      <a:pPr marL="342900" indent="-342900">
                        <a:buFont typeface="Arial" panose="020B0604020202020204" pitchFamily="34" charset="0"/>
                        <a:buChar char="•"/>
                      </a:pPr>
                      <a:r>
                        <a:rPr lang="en-US" sz="1600" dirty="0"/>
                        <a:t>Contract signed with Fox &amp; Assoc. March 28</a:t>
                      </a:r>
                      <a:r>
                        <a:rPr lang="en-US" sz="1600" baseline="30000" dirty="0"/>
                        <a:t>th</a:t>
                      </a:r>
                      <a:r>
                        <a:rPr lang="en-US" sz="1600" dirty="0"/>
                        <a:t>. Fox currently working on design.</a:t>
                      </a:r>
                    </a:p>
                    <a:p>
                      <a:pPr marL="342900" indent="-342900">
                        <a:buFont typeface="Arial" panose="020B0604020202020204" pitchFamily="34" charset="0"/>
                        <a:buChar char="•"/>
                      </a:pPr>
                      <a:r>
                        <a:rPr lang="en-US" sz="1600" dirty="0"/>
                        <a:t>Construction bid to be advertised around Sept. 25, 2023. Board to vote on winning bidder Dec. 5, 2023.</a:t>
                      </a:r>
                    </a:p>
                    <a:p>
                      <a:pPr marL="342900" indent="-342900">
                        <a:buFont typeface="Arial" panose="020B0604020202020204" pitchFamily="34" charset="0"/>
                        <a:buChar char="•"/>
                      </a:pPr>
                      <a:r>
                        <a:rPr lang="en-US" sz="1600" dirty="0"/>
                        <a:t>January 1, 2024 – construction start. 9 months. To be completed around September 2024.</a:t>
                      </a:r>
                    </a:p>
                    <a:p>
                      <a:endParaRPr lang="en-US" sz="1600" dirty="0"/>
                    </a:p>
                  </a:txBody>
                  <a:tcPr/>
                </a:tc>
                <a:extLst>
                  <a:ext uri="{0D108BD9-81ED-4DB2-BD59-A6C34878D82A}">
                    <a16:rowId xmlns:a16="http://schemas.microsoft.com/office/drawing/2014/main" val="2941205855"/>
                  </a:ext>
                </a:extLst>
              </a:tr>
              <a:tr h="1906761">
                <a:tc>
                  <a:txBody>
                    <a:bodyPr/>
                    <a:lstStyle/>
                    <a:p>
                      <a:r>
                        <a:rPr lang="en-US" sz="1600" b="1" u="sng" dirty="0"/>
                        <a:t>North Seton Waterline &amp; Green Street Project:</a:t>
                      </a:r>
                    </a:p>
                    <a:p>
                      <a:pPr marL="285750" indent="-285750">
                        <a:buFont typeface="Arial" panose="020B0604020202020204" pitchFamily="34" charset="0"/>
                        <a:buChar char="•"/>
                      </a:pPr>
                      <a:r>
                        <a:rPr lang="en-US" sz="1600" dirty="0"/>
                        <a:t>Engineering improvement plan/design put out to bid on April 6th. Bids due May 12. Board to vote on June 5</a:t>
                      </a:r>
                      <a:r>
                        <a:rPr lang="en-US" sz="1600" baseline="30000" dirty="0"/>
                        <a:t>th</a:t>
                      </a:r>
                      <a:r>
                        <a:rPr lang="en-US" sz="1600" dirty="0"/>
                        <a:t>. </a:t>
                      </a:r>
                    </a:p>
                    <a:p>
                      <a:pPr marL="285750" indent="-285750">
                        <a:buFont typeface="Arial" panose="020B0604020202020204" pitchFamily="34" charset="0"/>
                        <a:buChar char="•"/>
                      </a:pPr>
                      <a:r>
                        <a:rPr lang="en-US" sz="1600" dirty="0"/>
                        <a:t>Design to occur June 2023 – June 2024. Due to the combo with the green street upgrade, it will take a year to get all the permits/approvals to proceed to construction.</a:t>
                      </a:r>
                    </a:p>
                    <a:p>
                      <a:pPr marL="285750" indent="-285750">
                        <a:buFont typeface="Arial" panose="020B0604020202020204" pitchFamily="34" charset="0"/>
                        <a:buChar char="•"/>
                      </a:pPr>
                      <a:r>
                        <a:rPr lang="en-US" sz="1600" dirty="0"/>
                        <a:t>July 1, 2024 – estimated start of construction. 18 months. To be completed December 31, 2025.</a:t>
                      </a:r>
                    </a:p>
                  </a:txBody>
                  <a:tcPr/>
                </a:tc>
                <a:extLst>
                  <a:ext uri="{0D108BD9-81ED-4DB2-BD59-A6C34878D82A}">
                    <a16:rowId xmlns:a16="http://schemas.microsoft.com/office/drawing/2014/main" val="82771252"/>
                  </a:ext>
                </a:extLst>
              </a:tr>
            </a:tbl>
          </a:graphicData>
        </a:graphic>
      </p:graphicFrame>
    </p:spTree>
    <p:extLst>
      <p:ext uri="{BB962C8B-B14F-4D97-AF65-F5344CB8AC3E}">
        <p14:creationId xmlns:p14="http://schemas.microsoft.com/office/powerpoint/2010/main" val="1135899991"/>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40000"/>
                <a:lumOff val="6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43412004"/>
              </p:ext>
            </p:extLst>
          </p:nvPr>
        </p:nvGraphicFramePr>
        <p:xfrm>
          <a:off x="230372" y="1810598"/>
          <a:ext cx="8683255" cy="4563274"/>
        </p:xfrm>
        <a:graphic>
          <a:graphicData uri="http://schemas.openxmlformats.org/drawingml/2006/table">
            <a:tbl>
              <a:tblPr firstRow="1" bandRow="1">
                <a:tableStyleId>{74C1A8A3-306A-4EB7-A6B1-4F7E0EB9C5D6}</a:tableStyleId>
              </a:tblPr>
              <a:tblGrid>
                <a:gridCol w="5366638">
                  <a:extLst>
                    <a:ext uri="{9D8B030D-6E8A-4147-A177-3AD203B41FA5}">
                      <a16:colId xmlns:a16="http://schemas.microsoft.com/office/drawing/2014/main" val="367885386"/>
                    </a:ext>
                  </a:extLst>
                </a:gridCol>
                <a:gridCol w="3316617">
                  <a:extLst>
                    <a:ext uri="{9D8B030D-6E8A-4147-A177-3AD203B41FA5}">
                      <a16:colId xmlns:a16="http://schemas.microsoft.com/office/drawing/2014/main" val="323210817"/>
                    </a:ext>
                  </a:extLst>
                </a:gridCol>
              </a:tblGrid>
              <a:tr h="654494">
                <a:tc>
                  <a:txBody>
                    <a:bodyPr/>
                    <a:lstStyle/>
                    <a:p>
                      <a:r>
                        <a:rPr lang="en-US" sz="3200" dirty="0"/>
                        <a:t>Project:</a:t>
                      </a:r>
                    </a:p>
                  </a:txBody>
                  <a:tcPr marL="89623" marR="89623">
                    <a:solidFill>
                      <a:schemeClr val="tx2">
                        <a:lumMod val="40000"/>
                        <a:lumOff val="60000"/>
                      </a:schemeClr>
                    </a:solidFill>
                  </a:tcPr>
                </a:tc>
                <a:tc>
                  <a:txBody>
                    <a:bodyPr/>
                    <a:lstStyle/>
                    <a:p>
                      <a:pPr algn="r"/>
                      <a:r>
                        <a:rPr lang="en-US" sz="3200" dirty="0"/>
                        <a:t>Time</a:t>
                      </a:r>
                      <a:r>
                        <a:rPr lang="en-US" sz="3200" baseline="0" dirty="0"/>
                        <a:t> Frame</a:t>
                      </a:r>
                      <a:r>
                        <a:rPr lang="en-US" sz="3200" dirty="0"/>
                        <a:t>:</a:t>
                      </a:r>
                    </a:p>
                  </a:txBody>
                  <a:tcPr marL="89623" marR="89623">
                    <a:solidFill>
                      <a:schemeClr val="tx2">
                        <a:lumMod val="40000"/>
                        <a:lumOff val="60000"/>
                      </a:schemeClr>
                    </a:solidFill>
                  </a:tcPr>
                </a:tc>
                <a:extLst>
                  <a:ext uri="{0D108BD9-81ED-4DB2-BD59-A6C34878D82A}">
                    <a16:rowId xmlns:a16="http://schemas.microsoft.com/office/drawing/2014/main" val="1732749453"/>
                  </a:ext>
                </a:extLst>
              </a:tr>
              <a:tr h="1171952">
                <a:tc>
                  <a:txBody>
                    <a:bodyPr/>
                    <a:lstStyle/>
                    <a:p>
                      <a:r>
                        <a:rPr lang="en-US" sz="2400" dirty="0"/>
                        <a:t>16” Main Water line WTP to Town  </a:t>
                      </a:r>
                    </a:p>
                    <a:p>
                      <a:pPr marL="0" marR="0" algn="l">
                        <a:spcBef>
                          <a:spcPts val="0"/>
                        </a:spcBef>
                        <a:spcAft>
                          <a:spcPts val="0"/>
                        </a:spcAft>
                      </a:pPr>
                      <a:endParaRPr lang="en-US" sz="2400" strike="sngStrike" kern="1200" dirty="0">
                        <a:solidFill>
                          <a:schemeClr val="dk1"/>
                        </a:solidFill>
                        <a:latin typeface="+mn-lt"/>
                        <a:ea typeface="+mn-ea"/>
                        <a:cs typeface="+mn-cs"/>
                      </a:endParaRPr>
                    </a:p>
                  </a:txBody>
                  <a:tcPr marL="67217" marR="67217" marT="0" marB="0" anchor="ctr"/>
                </a:tc>
                <a:tc>
                  <a:txBody>
                    <a:bodyPr/>
                    <a:lstStyle/>
                    <a:p>
                      <a:pPr marL="0" marR="0" algn="r">
                        <a:spcBef>
                          <a:spcPts val="0"/>
                        </a:spcBef>
                        <a:spcAft>
                          <a:spcPts val="0"/>
                        </a:spcAft>
                      </a:pPr>
                      <a:r>
                        <a:rPr lang="en-US" sz="2400" strike="noStrike" kern="1200" dirty="0">
                          <a:solidFill>
                            <a:schemeClr val="dk1"/>
                          </a:solidFill>
                          <a:latin typeface="+mn-lt"/>
                          <a:ea typeface="+mn-ea"/>
                          <a:cs typeface="+mn-cs"/>
                        </a:rPr>
                        <a:t>Next 2-3 Years Applied MDE for funding- awards announced January 2024</a:t>
                      </a:r>
                    </a:p>
                  </a:txBody>
                  <a:tcPr marL="67217" marR="67217" marT="0" marB="0" anchor="ctr"/>
                </a:tc>
                <a:extLst>
                  <a:ext uri="{0D108BD9-81ED-4DB2-BD59-A6C34878D82A}">
                    <a16:rowId xmlns:a16="http://schemas.microsoft.com/office/drawing/2014/main" val="320170882"/>
                  </a:ext>
                </a:extLst>
              </a:tr>
              <a:tr h="654494">
                <a:tc>
                  <a:txBody>
                    <a:bodyPr/>
                    <a:lstStyle/>
                    <a:p>
                      <a:pPr marL="0" marR="0" algn="l">
                        <a:spcBef>
                          <a:spcPts val="0"/>
                        </a:spcBef>
                        <a:spcAft>
                          <a:spcPts val="0"/>
                        </a:spcAft>
                      </a:pPr>
                      <a:r>
                        <a:rPr lang="en-US" sz="2400" kern="1200" dirty="0">
                          <a:solidFill>
                            <a:schemeClr val="dk1"/>
                          </a:solidFill>
                          <a:latin typeface="+mn-lt"/>
                          <a:ea typeface="+mn-ea"/>
                          <a:cs typeface="+mn-cs"/>
                        </a:rPr>
                        <a:t>West Main Street Waterline Replacement</a:t>
                      </a:r>
                    </a:p>
                  </a:txBody>
                  <a:tcPr marL="67217" marR="67217" marT="0" marB="0" anchor="ctr"/>
                </a:tc>
                <a:tc>
                  <a:txBody>
                    <a:bodyPr/>
                    <a:lstStyle/>
                    <a:p>
                      <a:pPr marL="0" marR="0" algn="r">
                        <a:spcBef>
                          <a:spcPts val="0"/>
                        </a:spcBef>
                        <a:spcAft>
                          <a:spcPts val="0"/>
                        </a:spcAft>
                      </a:pPr>
                      <a:r>
                        <a:rPr lang="en-US" sz="2400" kern="1200" dirty="0">
                          <a:solidFill>
                            <a:schemeClr val="dk1"/>
                          </a:solidFill>
                          <a:latin typeface="+mn-lt"/>
                          <a:ea typeface="+mn-ea"/>
                          <a:cs typeface="+mn-cs"/>
                        </a:rPr>
                        <a:t>Next 3-5 Years</a:t>
                      </a:r>
                    </a:p>
                  </a:txBody>
                  <a:tcPr marL="67217" marR="67217" marT="0" marB="0" anchor="ctr"/>
                </a:tc>
                <a:extLst>
                  <a:ext uri="{0D108BD9-81ED-4DB2-BD59-A6C34878D82A}">
                    <a16:rowId xmlns:a16="http://schemas.microsoft.com/office/drawing/2014/main" val="3526308435"/>
                  </a:ext>
                </a:extLst>
              </a:tr>
              <a:tr h="773346">
                <a:tc>
                  <a:txBody>
                    <a:bodyPr/>
                    <a:lstStyle/>
                    <a:p>
                      <a:pPr marL="0" marR="0" algn="l">
                        <a:spcBef>
                          <a:spcPts val="0"/>
                        </a:spcBef>
                        <a:spcAft>
                          <a:spcPts val="0"/>
                        </a:spcAft>
                      </a:pPr>
                      <a:r>
                        <a:rPr lang="en-US" sz="2400" kern="1200" dirty="0">
                          <a:solidFill>
                            <a:schemeClr val="dk1"/>
                          </a:solidFill>
                          <a:latin typeface="+mn-lt"/>
                          <a:ea typeface="+mn-ea"/>
                          <a:cs typeface="+mn-cs"/>
                        </a:rPr>
                        <a:t>Emmit Gardens Water</a:t>
                      </a:r>
                      <a:r>
                        <a:rPr lang="en-US" sz="2400" kern="1200" baseline="0" dirty="0">
                          <a:solidFill>
                            <a:schemeClr val="dk1"/>
                          </a:solidFill>
                          <a:latin typeface="+mn-lt"/>
                          <a:ea typeface="+mn-ea"/>
                          <a:cs typeface="+mn-cs"/>
                        </a:rPr>
                        <a:t> Treatment Plant *Pending Future Development*</a:t>
                      </a:r>
                      <a:endParaRPr lang="en-US" sz="2400" kern="1200" dirty="0">
                        <a:solidFill>
                          <a:schemeClr val="dk1"/>
                        </a:solidFill>
                        <a:latin typeface="+mn-lt"/>
                        <a:ea typeface="+mn-ea"/>
                        <a:cs typeface="+mn-cs"/>
                      </a:endParaRPr>
                    </a:p>
                  </a:txBody>
                  <a:tcPr marL="67217" marR="67217" marT="0" marB="0" anchor="ctr"/>
                </a:tc>
                <a:tc>
                  <a:txBody>
                    <a:bodyPr/>
                    <a:lstStyle/>
                    <a:p>
                      <a:pPr marL="0" marR="0" algn="r">
                        <a:spcBef>
                          <a:spcPts val="0"/>
                        </a:spcBef>
                        <a:spcAft>
                          <a:spcPts val="0"/>
                        </a:spcAft>
                      </a:pPr>
                      <a:r>
                        <a:rPr lang="en-US" sz="2400" kern="1200" dirty="0">
                          <a:solidFill>
                            <a:schemeClr val="dk1"/>
                          </a:solidFill>
                          <a:latin typeface="+mn-lt"/>
                          <a:ea typeface="+mn-ea"/>
                          <a:cs typeface="+mn-cs"/>
                        </a:rPr>
                        <a:t>Next 5 Years</a:t>
                      </a:r>
                    </a:p>
                  </a:txBody>
                  <a:tcPr marL="67217" marR="67217" marT="0" marB="0" anchor="ctr"/>
                </a:tc>
                <a:extLst>
                  <a:ext uri="{0D108BD9-81ED-4DB2-BD59-A6C34878D82A}">
                    <a16:rowId xmlns:a16="http://schemas.microsoft.com/office/drawing/2014/main" val="1669041285"/>
                  </a:ext>
                </a:extLst>
              </a:tr>
              <a:tr h="654494">
                <a:tc>
                  <a:txBody>
                    <a:bodyPr/>
                    <a:lstStyle/>
                    <a:p>
                      <a:pPr marL="0" marR="0" algn="l">
                        <a:spcBef>
                          <a:spcPts val="0"/>
                        </a:spcBef>
                        <a:spcAft>
                          <a:spcPts val="0"/>
                        </a:spcAft>
                      </a:pPr>
                      <a:r>
                        <a:rPr lang="en-US" sz="2400" kern="1200" dirty="0">
                          <a:solidFill>
                            <a:schemeClr val="dk1"/>
                          </a:solidFill>
                          <a:latin typeface="+mn-lt"/>
                          <a:ea typeface="+mn-ea"/>
                          <a:cs typeface="+mn-cs"/>
                        </a:rPr>
                        <a:t>Waynesboro Pike Waterline Replacement</a:t>
                      </a:r>
                    </a:p>
                  </a:txBody>
                  <a:tcPr marL="67217" marR="67217" marT="0" marB="0" anchor="ctr"/>
                </a:tc>
                <a:tc>
                  <a:txBody>
                    <a:bodyPr/>
                    <a:lstStyle/>
                    <a:p>
                      <a:pPr marL="0" marR="0" algn="r">
                        <a:spcBef>
                          <a:spcPts val="0"/>
                        </a:spcBef>
                        <a:spcAft>
                          <a:spcPts val="0"/>
                        </a:spcAft>
                      </a:pPr>
                      <a:r>
                        <a:rPr lang="en-US" sz="2400" kern="1200" dirty="0">
                          <a:solidFill>
                            <a:schemeClr val="dk1"/>
                          </a:solidFill>
                          <a:latin typeface="+mn-lt"/>
                          <a:ea typeface="+mn-ea"/>
                          <a:cs typeface="+mn-cs"/>
                        </a:rPr>
                        <a:t>Next 5-7 Years</a:t>
                      </a:r>
                    </a:p>
                  </a:txBody>
                  <a:tcPr marL="67217" marR="67217" marT="0" marB="0" anchor="ctr"/>
                </a:tc>
                <a:extLst>
                  <a:ext uri="{0D108BD9-81ED-4DB2-BD59-A6C34878D82A}">
                    <a16:rowId xmlns:a16="http://schemas.microsoft.com/office/drawing/2014/main" val="1589118527"/>
                  </a:ext>
                </a:extLst>
              </a:tr>
              <a:tr h="654494">
                <a:tc>
                  <a:txBody>
                    <a:bodyPr/>
                    <a:lstStyle/>
                    <a:p>
                      <a:pPr marL="0" marR="0" algn="l">
                        <a:spcBef>
                          <a:spcPts val="0"/>
                        </a:spcBef>
                        <a:spcAft>
                          <a:spcPts val="0"/>
                        </a:spcAft>
                      </a:pPr>
                      <a:r>
                        <a:rPr lang="en-US" sz="2400" kern="1200" dirty="0">
                          <a:solidFill>
                            <a:schemeClr val="dk1"/>
                          </a:solidFill>
                          <a:latin typeface="+mn-lt"/>
                          <a:ea typeface="+mn-ea"/>
                          <a:cs typeface="+mn-cs"/>
                        </a:rPr>
                        <a:t>North Seton Ave. (North)</a:t>
                      </a:r>
                    </a:p>
                  </a:txBody>
                  <a:tcPr marL="67217" marR="67217" marT="0" marB="0" anchor="ctr"/>
                </a:tc>
                <a:tc>
                  <a:txBody>
                    <a:bodyPr/>
                    <a:lstStyle/>
                    <a:p>
                      <a:pPr marL="0" marR="0" algn="r">
                        <a:spcBef>
                          <a:spcPts val="0"/>
                        </a:spcBef>
                        <a:spcAft>
                          <a:spcPts val="0"/>
                        </a:spcAft>
                      </a:pPr>
                      <a:r>
                        <a:rPr lang="en-US" sz="2400" kern="1200" dirty="0">
                          <a:solidFill>
                            <a:schemeClr val="dk1"/>
                          </a:solidFill>
                          <a:latin typeface="+mn-lt"/>
                          <a:ea typeface="+mn-ea"/>
                          <a:cs typeface="+mn-cs"/>
                        </a:rPr>
                        <a:t>7+ Years</a:t>
                      </a:r>
                    </a:p>
                  </a:txBody>
                  <a:tcPr marL="67217" marR="67217" marT="0" marB="0" anchor="ctr"/>
                </a:tc>
                <a:extLst>
                  <a:ext uri="{0D108BD9-81ED-4DB2-BD59-A6C34878D82A}">
                    <a16:rowId xmlns:a16="http://schemas.microsoft.com/office/drawing/2014/main" val="240052503"/>
                  </a:ext>
                </a:extLst>
              </a:tr>
            </a:tbl>
          </a:graphicData>
        </a:graphic>
      </p:graphicFrame>
      <p:sp>
        <p:nvSpPr>
          <p:cNvPr id="3" name="Slide Number Placeholder 2"/>
          <p:cNvSpPr>
            <a:spLocks noGrp="1"/>
          </p:cNvSpPr>
          <p:nvPr>
            <p:ph type="sldNum" sz="quarter" idx="12"/>
          </p:nvPr>
        </p:nvSpPr>
        <p:spPr>
          <a:xfrm>
            <a:off x="6949440" y="5446784"/>
            <a:ext cx="2194560" cy="1397039"/>
          </a:xfrm>
        </p:spPr>
        <p:txBody>
          <a:bodyPr/>
          <a:lstStyle/>
          <a:p>
            <a:fld id="{41597707-FBF8-4415-A3B1-7F44884DE5C3}" type="slidenum">
              <a:rPr lang="en-US" sz="1200" smtClean="0">
                <a:solidFill>
                  <a:schemeClr val="tx1">
                    <a:alpha val="20000"/>
                  </a:schemeClr>
                </a:solidFill>
              </a:rPr>
              <a:pPr/>
              <a:t>45</a:t>
            </a:fld>
            <a:endParaRPr lang="en-US" sz="1200" dirty="0">
              <a:solidFill>
                <a:schemeClr val="tx1">
                  <a:alpha val="20000"/>
                </a:schemeClr>
              </a:solidFill>
            </a:endParaRPr>
          </a:p>
        </p:txBody>
      </p:sp>
      <p:sp>
        <p:nvSpPr>
          <p:cNvPr id="7" name="Title 6">
            <a:extLst>
              <a:ext uri="{FF2B5EF4-FFF2-40B4-BE49-F238E27FC236}">
                <a16:creationId xmlns:a16="http://schemas.microsoft.com/office/drawing/2014/main" id="{7F050B82-C95C-AA15-1502-75008CE3FDFB}"/>
              </a:ext>
            </a:extLst>
          </p:cNvPr>
          <p:cNvSpPr>
            <a:spLocks noGrp="1"/>
          </p:cNvSpPr>
          <p:nvPr>
            <p:ph type="title"/>
          </p:nvPr>
        </p:nvSpPr>
        <p:spPr>
          <a:xfrm>
            <a:off x="-1" y="228600"/>
            <a:ext cx="9144001" cy="1509822"/>
          </a:xfrm>
        </p:spPr>
        <p:txBody>
          <a:bodyPr>
            <a:normAutofit fontScale="90000"/>
          </a:bodyPr>
          <a:lstStyle/>
          <a:p>
            <a:pPr algn="ctr"/>
            <a:r>
              <a:rPr lang="en-US" sz="4400" dirty="0">
                <a:solidFill>
                  <a:schemeClr val="accent4">
                    <a:lumMod val="75000"/>
                  </a:schemeClr>
                </a:solidFill>
                <a:latin typeface="Angsana New" panose="02020603050405020304" pitchFamily="18" charset="-34"/>
                <a:cs typeface="Angsana New" panose="02020603050405020304" pitchFamily="18" charset="-34"/>
              </a:rPr>
              <a:t>Water Department: FY24 </a:t>
            </a:r>
            <a:br>
              <a:rPr lang="en-US" sz="4400" dirty="0">
                <a:solidFill>
                  <a:schemeClr val="accent4">
                    <a:lumMod val="75000"/>
                  </a:schemeClr>
                </a:solidFill>
                <a:latin typeface="Angsana New" panose="02020603050405020304" pitchFamily="18" charset="-34"/>
                <a:cs typeface="Angsana New" panose="02020603050405020304" pitchFamily="18" charset="-34"/>
              </a:rPr>
            </a:br>
            <a:r>
              <a:rPr lang="en-US" sz="4400" dirty="0">
                <a:solidFill>
                  <a:schemeClr val="accent4">
                    <a:lumMod val="75000"/>
                  </a:schemeClr>
                </a:solidFill>
                <a:latin typeface="Angsana New" panose="02020603050405020304" pitchFamily="18" charset="-34"/>
                <a:cs typeface="Angsana New" panose="02020603050405020304" pitchFamily="18" charset="-34"/>
              </a:rPr>
              <a:t>Future Capital Improvement Projects</a:t>
            </a:r>
            <a:br>
              <a:rPr lang="en-US" dirty="0"/>
            </a:br>
            <a:endParaRPr lang="en-US" dirty="0"/>
          </a:p>
        </p:txBody>
      </p:sp>
    </p:spTree>
    <p:extLst>
      <p:ext uri="{BB962C8B-B14F-4D97-AF65-F5344CB8AC3E}">
        <p14:creationId xmlns:p14="http://schemas.microsoft.com/office/powerpoint/2010/main" val="3669320859"/>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sewer.jpg"/>
          <p:cNvPicPr>
            <a:picLocks noChangeAspect="1"/>
          </p:cNvPicPr>
          <p:nvPr/>
        </p:nvPicPr>
        <p:blipFill rotWithShape="1">
          <a:blip r:embed="rId2" cstate="print">
            <a:duotone>
              <a:prstClr val="black"/>
              <a:prstClr val="white"/>
            </a:duotone>
          </a:blip>
          <a:srcRect l="19442" t="9091"/>
          <a:stretch/>
        </p:blipFill>
        <p:spPr>
          <a:xfrm>
            <a:off x="20" y="10"/>
            <a:ext cx="9138521" cy="6857990"/>
          </a:xfrm>
          <a:prstGeom prst="rect">
            <a:avLst/>
          </a:prstGeom>
          <a:pattFill prst="wave">
            <a:fgClr>
              <a:schemeClr val="accent2"/>
            </a:fgClr>
            <a:bgClr>
              <a:srgbClr val="66CCFF"/>
            </a:bgClr>
          </a:pattFill>
          <a:ln>
            <a:noFill/>
          </a:ln>
        </p:spPr>
      </p:pic>
      <p:sp>
        <p:nvSpPr>
          <p:cNvPr id="33" name="Rectangle 32">
            <a:extLst>
              <a:ext uri="{FF2B5EF4-FFF2-40B4-BE49-F238E27FC236}">
                <a16:creationId xmlns:a16="http://schemas.microsoft.com/office/drawing/2014/main" id="{92EB28C3-D8CB-4682-9EDD-CDD8AF62D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200" y="0"/>
            <a:ext cx="3475155"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5929312" y="770467"/>
            <a:ext cx="2877849" cy="3352800"/>
          </a:xfrm>
        </p:spPr>
        <p:txBody>
          <a:bodyPr vert="horz" lIns="91440" tIns="45720" rIns="91440" bIns="45720" rtlCol="0" anchor="b">
            <a:normAutofit/>
          </a:bodyPr>
          <a:lstStyle/>
          <a:p>
            <a:pPr>
              <a:lnSpc>
                <a:spcPct val="80000"/>
              </a:lnSpc>
            </a:pPr>
            <a:r>
              <a:rPr lang="en-US" sz="4700" b="1" kern="1200" spc="-120" baseline="0" dirty="0">
                <a:solidFill>
                  <a:srgbClr val="FFFFFF"/>
                </a:solidFill>
                <a:latin typeface="+mj-lt"/>
                <a:ea typeface="+mj-ea"/>
                <a:cs typeface="+mj-cs"/>
              </a:rPr>
              <a:t>Sewer Fund</a:t>
            </a:r>
          </a:p>
        </p:txBody>
      </p:sp>
      <p:sp>
        <p:nvSpPr>
          <p:cNvPr id="3" name="Slide Number Placeholder 2"/>
          <p:cNvSpPr>
            <a:spLocks noGrp="1"/>
          </p:cNvSpPr>
          <p:nvPr>
            <p:ph type="sldNum" sz="quarter" idx="12"/>
          </p:nvPr>
        </p:nvSpPr>
        <p:spPr>
          <a:xfrm>
            <a:off x="6943981" y="5460961"/>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chemeClr val="tx1">
                    <a:alpha val="25000"/>
                  </a:schemeClr>
                </a:solidFill>
              </a:rPr>
              <a:pPr defTabSz="914400">
                <a:lnSpc>
                  <a:spcPct val="90000"/>
                </a:lnSpc>
                <a:spcAft>
                  <a:spcPts val="600"/>
                </a:spcAft>
              </a:pPr>
              <a:t>46</a:t>
            </a:fld>
            <a:endParaRPr lang="en-US" sz="1200" dirty="0">
              <a:solidFill>
                <a:schemeClr val="tx1">
                  <a:alpha val="25000"/>
                </a:schemeClr>
              </a:solidFill>
            </a:endParaRP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3">
                <a:lumMod val="40000"/>
                <a:lumOff val="60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2530"/>
            <a:ext cx="8991600"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Sewer Revenue</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2014 to Current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416977"/>
              </p:ext>
            </p:extLst>
          </p:nvPr>
        </p:nvGraphicFramePr>
        <p:xfrm>
          <a:off x="152400" y="1447800"/>
          <a:ext cx="88392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68933" y="5435009"/>
            <a:ext cx="2194560" cy="1397039"/>
          </a:xfrm>
        </p:spPr>
        <p:txBody>
          <a:bodyPr/>
          <a:lstStyle/>
          <a:p>
            <a:fld id="{41597707-FBF8-4415-A3B1-7F44884DE5C3}" type="slidenum">
              <a:rPr lang="en-US" sz="1200" smtClean="0">
                <a:solidFill>
                  <a:schemeClr val="tx1">
                    <a:alpha val="20000"/>
                  </a:schemeClr>
                </a:solidFill>
              </a:rPr>
              <a:pPr/>
              <a:t>47</a:t>
            </a:fld>
            <a:endParaRPr lang="en-US" sz="1200" dirty="0">
              <a:solidFill>
                <a:schemeClr val="tx1">
                  <a:alpha val="20000"/>
                </a:schemeClr>
              </a:solidFill>
            </a:endParaRPr>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79" y="0"/>
            <a:ext cx="9009321"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Sewer Expenses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2014 to Current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8336306"/>
              </p:ext>
            </p:extLst>
          </p:nvPr>
        </p:nvGraphicFramePr>
        <p:xfrm>
          <a:off x="152400" y="1600200"/>
          <a:ext cx="87630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48</a:t>
            </a:fld>
            <a:endParaRPr lang="en-US" sz="1200" dirty="0">
              <a:solidFill>
                <a:schemeClr val="tx1">
                  <a:alpha val="20000"/>
                </a:schemeClr>
              </a:solidFill>
            </a:endParaRP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294" y="23037"/>
            <a:ext cx="8992706"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Sewer Revenue &amp; Expenses</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2014 to Current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7455532"/>
              </p:ext>
            </p:extLst>
          </p:nvPr>
        </p:nvGraphicFramePr>
        <p:xfrm>
          <a:off x="304247" y="1681235"/>
          <a:ext cx="8535506" cy="467352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84882" y="5437924"/>
            <a:ext cx="2194560" cy="1397039"/>
          </a:xfrm>
        </p:spPr>
        <p:txBody>
          <a:bodyPr/>
          <a:lstStyle/>
          <a:p>
            <a:fld id="{41597707-FBF8-4415-A3B1-7F44884DE5C3}" type="slidenum">
              <a:rPr lang="en-US" sz="1200" smtClean="0">
                <a:solidFill>
                  <a:schemeClr val="tx1">
                    <a:alpha val="20000"/>
                  </a:schemeClr>
                </a:solidFill>
              </a:rPr>
              <a:pPr/>
              <a:t>49</a:t>
            </a:fld>
            <a:endParaRPr lang="en-US" sz="1200" dirty="0">
              <a:solidFill>
                <a:schemeClr val="tx1">
                  <a:alpha val="20000"/>
                </a:schemeClr>
              </a:solidFill>
            </a:endParaRP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22" y="-88804"/>
            <a:ext cx="9022831" cy="1658198"/>
          </a:xfrm>
          <a:noFill/>
        </p:spPr>
        <p:txBody>
          <a:bodyPr>
            <a:normAutofit/>
          </a:bodyPr>
          <a:lstStyle/>
          <a:p>
            <a:pPr algn="ctr"/>
            <a:r>
              <a:rPr lang="en-US" sz="4000" b="1" dirty="0">
                <a:solidFill>
                  <a:schemeClr val="accent4">
                    <a:lumMod val="75000"/>
                  </a:schemeClr>
                </a:solidFill>
                <a:latin typeface="Angsana New" panose="02020603050405020304" pitchFamily="18" charset="-34"/>
                <a:cs typeface="Angsana New" panose="02020603050405020304" pitchFamily="18" charset="-34"/>
              </a:rPr>
              <a:t>General Fund Revenue</a:t>
            </a:r>
            <a:br>
              <a:rPr lang="en-US" sz="4000" b="1" dirty="0">
                <a:solidFill>
                  <a:schemeClr val="accent4">
                    <a:lumMod val="75000"/>
                  </a:schemeClr>
                </a:solidFill>
                <a:latin typeface="Angsana New" panose="02020603050405020304" pitchFamily="18" charset="-34"/>
                <a:cs typeface="Angsana New" panose="02020603050405020304" pitchFamily="18" charset="-34"/>
              </a:rPr>
            </a:br>
            <a:r>
              <a:rPr lang="en-US" sz="4000" dirty="0">
                <a:solidFill>
                  <a:schemeClr val="accent4">
                    <a:lumMod val="75000"/>
                  </a:schemeClr>
                </a:solidFill>
                <a:latin typeface="Angsana New" panose="02020603050405020304" pitchFamily="18" charset="-34"/>
                <a:cs typeface="Angsana New" panose="02020603050405020304" pitchFamily="18" charset="-34"/>
              </a:rPr>
              <a:t>FY 2014 to Current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3236630"/>
              </p:ext>
            </p:extLst>
          </p:nvPr>
        </p:nvGraphicFramePr>
        <p:xfrm>
          <a:off x="241337" y="1295400"/>
          <a:ext cx="8661325" cy="520274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01593" y="5434380"/>
            <a:ext cx="2194560" cy="1397039"/>
          </a:xfrm>
        </p:spPr>
        <p:txBody>
          <a:bodyPr/>
          <a:lstStyle/>
          <a:p>
            <a:fld id="{41597707-FBF8-4415-A3B1-7F44884DE5C3}" type="slidenum">
              <a:rPr lang="en-US" sz="1200" b="1" smtClean="0">
                <a:solidFill>
                  <a:schemeClr val="tx1">
                    <a:alpha val="20000"/>
                  </a:schemeClr>
                </a:solidFill>
              </a:rPr>
              <a:pPr/>
              <a:t>5</a:t>
            </a:fld>
            <a:endParaRPr lang="en-US" sz="1200" b="1" dirty="0">
              <a:solidFill>
                <a:schemeClr val="tx1">
                  <a:alpha val="20000"/>
                </a:schemeClr>
              </a:solidFill>
            </a:endParaRPr>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50: Sewer</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Contractual (5505)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9920409"/>
              </p:ext>
            </p:extLst>
          </p:nvPr>
        </p:nvGraphicFramePr>
        <p:xfrm>
          <a:off x="190500" y="1649338"/>
          <a:ext cx="87630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25519"/>
            <a:ext cx="2194560" cy="1397039"/>
          </a:xfrm>
        </p:spPr>
        <p:txBody>
          <a:bodyPr/>
          <a:lstStyle/>
          <a:p>
            <a:fld id="{41597707-FBF8-4415-A3B1-7F44884DE5C3}" type="slidenum">
              <a:rPr lang="en-US" sz="1200" smtClean="0">
                <a:solidFill>
                  <a:schemeClr val="tx1">
                    <a:alpha val="20000"/>
                  </a:schemeClr>
                </a:solidFill>
              </a:rPr>
              <a:pPr/>
              <a:t>50</a:t>
            </a:fld>
            <a:endParaRPr lang="en-US" sz="1200" dirty="0">
              <a:solidFill>
                <a:schemeClr val="tx1">
                  <a:alpha val="20000"/>
                </a:schemeClr>
              </a:solidFill>
            </a:endParaRPr>
          </a:p>
        </p:txBody>
      </p:sp>
      <p:sp>
        <p:nvSpPr>
          <p:cNvPr id="5" name="TextBox 4"/>
          <p:cNvSpPr txBox="1"/>
          <p:nvPr/>
        </p:nvSpPr>
        <p:spPr>
          <a:xfrm>
            <a:off x="4761260" y="1828800"/>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$89,510</a:t>
            </a:r>
          </a:p>
        </p:txBody>
      </p:sp>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76861"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50: Sewer</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Operating Supplies (6110)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2748978"/>
              </p:ext>
            </p:extLst>
          </p:nvPr>
        </p:nvGraphicFramePr>
        <p:xfrm>
          <a:off x="152400" y="1633389"/>
          <a:ext cx="88392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06101" y="5427751"/>
            <a:ext cx="2194560" cy="1397039"/>
          </a:xfrm>
        </p:spPr>
        <p:txBody>
          <a:bodyPr/>
          <a:lstStyle/>
          <a:p>
            <a:fld id="{41597707-FBF8-4415-A3B1-7F44884DE5C3}" type="slidenum">
              <a:rPr lang="en-US" sz="1200" smtClean="0">
                <a:solidFill>
                  <a:schemeClr val="tx1">
                    <a:alpha val="20000"/>
                  </a:schemeClr>
                </a:solidFill>
              </a:rPr>
              <a:pPr/>
              <a:t>51</a:t>
            </a:fld>
            <a:endParaRPr lang="en-US" sz="1200" dirty="0">
              <a:solidFill>
                <a:schemeClr val="tx1">
                  <a:alpha val="20000"/>
                </a:schemeClr>
              </a:solidFill>
            </a:endParaRPr>
          </a:p>
        </p:txBody>
      </p:sp>
      <p:sp>
        <p:nvSpPr>
          <p:cNvPr id="5" name="TextBox 4"/>
          <p:cNvSpPr txBox="1"/>
          <p:nvPr/>
        </p:nvSpPr>
        <p:spPr>
          <a:xfrm>
            <a:off x="5267801" y="1622756"/>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$27,650</a:t>
            </a:r>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39392" cy="1397038"/>
          </a:xfrm>
          <a:noFill/>
        </p:spPr>
        <p:txBody>
          <a:bodyPr>
            <a:no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50: Sewer</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2024: Chemicals (6150)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9811352"/>
              </p:ext>
            </p:extLst>
          </p:nvPr>
        </p:nvGraphicFramePr>
        <p:xfrm>
          <a:off x="190500" y="1654857"/>
          <a:ext cx="8763000" cy="497454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4833" y="5486400"/>
            <a:ext cx="2194560" cy="1397039"/>
          </a:xfrm>
        </p:spPr>
        <p:txBody>
          <a:bodyPr/>
          <a:lstStyle/>
          <a:p>
            <a:fld id="{41597707-FBF8-4415-A3B1-7F44884DE5C3}" type="slidenum">
              <a:rPr lang="en-US" sz="1200" smtClean="0">
                <a:solidFill>
                  <a:schemeClr val="tx1">
                    <a:alpha val="20000"/>
                  </a:schemeClr>
                </a:solidFill>
              </a:rPr>
              <a:pPr/>
              <a:t>52</a:t>
            </a:fld>
            <a:endParaRPr lang="en-US" sz="1200" dirty="0">
              <a:solidFill>
                <a:schemeClr val="tx1">
                  <a:alpha val="20000"/>
                </a:schemeClr>
              </a:solidFill>
            </a:endParaRPr>
          </a:p>
        </p:txBody>
      </p:sp>
      <p:sp>
        <p:nvSpPr>
          <p:cNvPr id="5" name="TextBox 4"/>
          <p:cNvSpPr txBox="1"/>
          <p:nvPr/>
        </p:nvSpPr>
        <p:spPr>
          <a:xfrm>
            <a:off x="5715000" y="1828800"/>
            <a:ext cx="25908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$78,500</a:t>
            </a: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7716"/>
            <a:ext cx="9144000" cy="1070576"/>
          </a:xfrm>
          <a:noFill/>
        </p:spPr>
        <p:txBody>
          <a:bodyPr>
            <a:no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Department 50: Sewer</a:t>
            </a:r>
            <a:br>
              <a:rPr lang="en-US" sz="4000" dirty="0">
                <a:solidFill>
                  <a:schemeClr val="accent4"/>
                </a:solidFill>
                <a:latin typeface="Angsana New" panose="02020603050405020304" pitchFamily="18" charset="-34"/>
                <a:cs typeface="Angsana New" panose="02020603050405020304" pitchFamily="18" charset="-34"/>
              </a:rPr>
            </a:br>
            <a:r>
              <a:rPr lang="en-US" sz="4000" dirty="0">
                <a:solidFill>
                  <a:schemeClr val="accent4"/>
                </a:solidFill>
                <a:latin typeface="Angsana New" panose="02020603050405020304" pitchFamily="18" charset="-34"/>
                <a:cs typeface="Angsana New" panose="02020603050405020304" pitchFamily="18" charset="-34"/>
              </a:rPr>
              <a:t>FY 2023: Repairs &amp; Maintenance (6200)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2024094"/>
              </p:ext>
            </p:extLst>
          </p:nvPr>
        </p:nvGraphicFramePr>
        <p:xfrm>
          <a:off x="178981" y="1300084"/>
          <a:ext cx="86868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36152"/>
            <a:ext cx="2194560" cy="1397039"/>
          </a:xfrm>
        </p:spPr>
        <p:txBody>
          <a:bodyPr/>
          <a:lstStyle/>
          <a:p>
            <a:fld id="{41597707-FBF8-4415-A3B1-7F44884DE5C3}" type="slidenum">
              <a:rPr lang="en-US" sz="1200" smtClean="0">
                <a:solidFill>
                  <a:schemeClr val="tx1">
                    <a:alpha val="20000"/>
                  </a:schemeClr>
                </a:solidFill>
              </a:rPr>
              <a:pPr/>
              <a:t>53</a:t>
            </a:fld>
            <a:endParaRPr lang="en-US" sz="1200" dirty="0">
              <a:solidFill>
                <a:schemeClr val="tx1">
                  <a:alpha val="20000"/>
                </a:schemeClr>
              </a:solidFill>
            </a:endParaRPr>
          </a:p>
        </p:txBody>
      </p:sp>
      <p:sp>
        <p:nvSpPr>
          <p:cNvPr id="5" name="TextBox 4"/>
          <p:cNvSpPr txBox="1"/>
          <p:nvPr/>
        </p:nvSpPr>
        <p:spPr>
          <a:xfrm>
            <a:off x="5181600" y="1754700"/>
            <a:ext cx="327660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t>Total: $51,250</a:t>
            </a: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64486"/>
            <a:ext cx="9144000" cy="1588114"/>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Sewer Dept.: </a:t>
            </a:r>
            <a:br>
              <a:rPr lang="en-US" sz="4000" b="1" dirty="0">
                <a:solidFill>
                  <a:schemeClr val="accent4"/>
                </a:solidFill>
                <a:latin typeface="Angsana New" panose="02020603050405020304" pitchFamily="18" charset="-34"/>
                <a:cs typeface="Angsana New" panose="02020603050405020304" pitchFamily="18" charset="-34"/>
              </a:rPr>
            </a:br>
            <a:r>
              <a:rPr lang="en-US" sz="4000" b="1" dirty="0">
                <a:solidFill>
                  <a:schemeClr val="accent4"/>
                </a:solidFill>
                <a:latin typeface="Angsana New" panose="02020603050405020304" pitchFamily="18" charset="-34"/>
                <a:cs typeface="Angsana New" panose="02020603050405020304" pitchFamily="18" charset="-34"/>
              </a:rPr>
              <a:t>FY24 Infrastructure Projects </a:t>
            </a:r>
            <a:endParaRPr lang="en-US" sz="4000" dirty="0">
              <a:solidFill>
                <a:schemeClr val="accent4"/>
              </a:solidFill>
              <a:latin typeface="Angsana New" panose="02020603050405020304" pitchFamily="18" charset="-34"/>
              <a:cs typeface="Angsana New" panose="02020603050405020304" pitchFamily="18" charset="-34"/>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58289197"/>
              </p:ext>
            </p:extLst>
          </p:nvPr>
        </p:nvGraphicFramePr>
        <p:xfrm>
          <a:off x="304800" y="1752601"/>
          <a:ext cx="8534400" cy="3139440"/>
        </p:xfrm>
        <a:graphic>
          <a:graphicData uri="http://schemas.openxmlformats.org/drawingml/2006/table">
            <a:tbl>
              <a:tblPr firstRow="1" bandRow="1">
                <a:tableStyleId>{74C1A8A3-306A-4EB7-A6B1-4F7E0EB9C5D6}</a:tableStyleId>
              </a:tblPr>
              <a:tblGrid>
                <a:gridCol w="3617730">
                  <a:extLst>
                    <a:ext uri="{9D8B030D-6E8A-4147-A177-3AD203B41FA5}">
                      <a16:colId xmlns:a16="http://schemas.microsoft.com/office/drawing/2014/main" val="367885386"/>
                    </a:ext>
                  </a:extLst>
                </a:gridCol>
                <a:gridCol w="3146124">
                  <a:extLst>
                    <a:ext uri="{9D8B030D-6E8A-4147-A177-3AD203B41FA5}">
                      <a16:colId xmlns:a16="http://schemas.microsoft.com/office/drawing/2014/main" val="1259291896"/>
                    </a:ext>
                  </a:extLst>
                </a:gridCol>
                <a:gridCol w="1770546">
                  <a:extLst>
                    <a:ext uri="{9D8B030D-6E8A-4147-A177-3AD203B41FA5}">
                      <a16:colId xmlns:a16="http://schemas.microsoft.com/office/drawing/2014/main" val="323210817"/>
                    </a:ext>
                  </a:extLst>
                </a:gridCol>
              </a:tblGrid>
              <a:tr h="553853">
                <a:tc>
                  <a:txBody>
                    <a:bodyPr/>
                    <a:lstStyle/>
                    <a:p>
                      <a:r>
                        <a:rPr lang="en-US" sz="3200" dirty="0"/>
                        <a:t>Project:</a:t>
                      </a:r>
                    </a:p>
                  </a:txBody>
                  <a:tcPr>
                    <a:solidFill>
                      <a:schemeClr val="accent3">
                        <a:lumMod val="40000"/>
                        <a:lumOff val="60000"/>
                      </a:schemeClr>
                    </a:solidFill>
                  </a:tcPr>
                </a:tc>
                <a:tc>
                  <a:txBody>
                    <a:bodyPr/>
                    <a:lstStyle/>
                    <a:p>
                      <a:pPr algn="r"/>
                      <a:r>
                        <a:rPr lang="en-US" sz="3200" dirty="0"/>
                        <a:t>Source:</a:t>
                      </a:r>
                    </a:p>
                  </a:txBody>
                  <a:tcPr>
                    <a:solidFill>
                      <a:schemeClr val="accent3">
                        <a:lumMod val="40000"/>
                        <a:lumOff val="60000"/>
                      </a:schemeClr>
                    </a:solidFill>
                  </a:tcPr>
                </a:tc>
                <a:tc>
                  <a:txBody>
                    <a:bodyPr/>
                    <a:lstStyle/>
                    <a:p>
                      <a:pPr algn="r"/>
                      <a:r>
                        <a:rPr lang="en-US" sz="3200" dirty="0"/>
                        <a:t>Cost:</a:t>
                      </a:r>
                    </a:p>
                  </a:txBody>
                  <a:tcPr>
                    <a:solidFill>
                      <a:schemeClr val="accent3">
                        <a:lumMod val="40000"/>
                        <a:lumOff val="60000"/>
                      </a:schemeClr>
                    </a:solidFill>
                  </a:tcPr>
                </a:tc>
                <a:extLst>
                  <a:ext uri="{0D108BD9-81ED-4DB2-BD59-A6C34878D82A}">
                    <a16:rowId xmlns:a16="http://schemas.microsoft.com/office/drawing/2014/main" val="1732749453"/>
                  </a:ext>
                </a:extLst>
              </a:tr>
              <a:tr h="625528">
                <a:tc>
                  <a:txBody>
                    <a:bodyPr/>
                    <a:lstStyle/>
                    <a:p>
                      <a:pPr marL="0" marR="0" algn="l">
                        <a:spcBef>
                          <a:spcPts val="0"/>
                        </a:spcBef>
                        <a:spcAft>
                          <a:spcPts val="0"/>
                        </a:spcAft>
                      </a:pPr>
                      <a:r>
                        <a:rPr lang="en-US" sz="2400" kern="1200" dirty="0">
                          <a:solidFill>
                            <a:schemeClr val="tx1"/>
                          </a:solidFill>
                          <a:latin typeface="+mn-lt"/>
                          <a:ea typeface="+mn-ea"/>
                          <a:cs typeface="+mn-cs"/>
                        </a:rPr>
                        <a:t>Sewer Relining: </a:t>
                      </a:r>
                    </a:p>
                    <a:p>
                      <a:pPr marL="0" marR="0" algn="l">
                        <a:spcBef>
                          <a:spcPts val="0"/>
                        </a:spcBef>
                        <a:spcAft>
                          <a:spcPts val="0"/>
                        </a:spcAft>
                      </a:pPr>
                      <a:r>
                        <a:rPr lang="en-US" sz="2400" kern="1200" dirty="0">
                          <a:solidFill>
                            <a:schemeClr val="tx1"/>
                          </a:solidFill>
                          <a:latin typeface="+mn-lt"/>
                          <a:ea typeface="+mn-ea"/>
                          <a:cs typeface="+mn-cs"/>
                        </a:rPr>
                        <a:t>Federal &amp; DePaul St.</a:t>
                      </a:r>
                    </a:p>
                  </a:txBody>
                  <a:tcPr marL="68580" marR="68580" marT="0" marB="0" anchor="ctr">
                    <a:solidFill>
                      <a:schemeClr val="accent3">
                        <a:lumMod val="20000"/>
                        <a:lumOff val="80000"/>
                      </a:schemeClr>
                    </a:solidFill>
                  </a:tcPr>
                </a:tc>
                <a:tc>
                  <a:txBody>
                    <a:bodyPr/>
                    <a:lstStyle/>
                    <a:p>
                      <a:pPr marL="0" marR="0" algn="r">
                        <a:spcBef>
                          <a:spcPts val="0"/>
                        </a:spcBef>
                        <a:spcAft>
                          <a:spcPts val="0"/>
                        </a:spcAft>
                      </a:pPr>
                      <a:r>
                        <a:rPr lang="en-US" sz="2400" kern="1200" dirty="0">
                          <a:solidFill>
                            <a:schemeClr val="dk1"/>
                          </a:solidFill>
                          <a:latin typeface="+mn-lt"/>
                          <a:ea typeface="+mn-ea"/>
                          <a:cs typeface="+mn-cs"/>
                        </a:rPr>
                        <a:t>Town</a:t>
                      </a:r>
                    </a:p>
                  </a:txBody>
                  <a:tcPr marL="68580" marR="68580" marT="0" marB="0" anchor="ctr">
                    <a:solidFill>
                      <a:schemeClr val="accent3">
                        <a:lumMod val="20000"/>
                        <a:lumOff val="80000"/>
                      </a:schemeClr>
                    </a:solidFill>
                  </a:tcPr>
                </a:tc>
                <a:tc>
                  <a:txBody>
                    <a:bodyPr/>
                    <a:lstStyle/>
                    <a:p>
                      <a:pPr marL="0" marR="0" algn="r">
                        <a:spcBef>
                          <a:spcPts val="0"/>
                        </a:spcBef>
                        <a:spcAft>
                          <a:spcPts val="0"/>
                        </a:spcAft>
                      </a:pPr>
                      <a:r>
                        <a:rPr lang="en-US" sz="2400" kern="1200" dirty="0">
                          <a:solidFill>
                            <a:schemeClr val="dk1"/>
                          </a:solidFill>
                          <a:latin typeface="+mn-lt"/>
                          <a:ea typeface="+mn-ea"/>
                          <a:cs typeface="+mn-cs"/>
                        </a:rPr>
                        <a:t>$125,000</a:t>
                      </a:r>
                    </a:p>
                  </a:txBody>
                  <a:tcPr marL="68580" marR="68580" marT="0" marB="0" anchor="ctr">
                    <a:solidFill>
                      <a:schemeClr val="accent3">
                        <a:lumMod val="20000"/>
                        <a:lumOff val="80000"/>
                      </a:schemeClr>
                    </a:solidFill>
                  </a:tcPr>
                </a:tc>
                <a:extLst>
                  <a:ext uri="{0D108BD9-81ED-4DB2-BD59-A6C34878D82A}">
                    <a16:rowId xmlns:a16="http://schemas.microsoft.com/office/drawing/2014/main" val="3526308435"/>
                  </a:ext>
                </a:extLst>
              </a:tr>
              <a:tr h="938292">
                <a:tc>
                  <a:txBody>
                    <a:bodyPr/>
                    <a:lstStyle/>
                    <a:p>
                      <a:pPr marL="0" marR="0" algn="l">
                        <a:spcBef>
                          <a:spcPts val="0"/>
                        </a:spcBef>
                        <a:spcAft>
                          <a:spcPts val="0"/>
                        </a:spcAft>
                      </a:pPr>
                      <a:r>
                        <a:rPr lang="en-US" sz="2400" kern="1200" dirty="0">
                          <a:solidFill>
                            <a:schemeClr val="dk1"/>
                          </a:solidFill>
                          <a:latin typeface="+mn-lt"/>
                          <a:ea typeface="+mn-ea"/>
                          <a:cs typeface="+mn-cs"/>
                        </a:rPr>
                        <a:t>Creamery Road Pump Station Replacement</a:t>
                      </a:r>
                    </a:p>
                  </a:txBody>
                  <a:tcPr marL="68580" marR="68580" marT="0" marB="0" anchor="ctr">
                    <a:solidFill>
                      <a:schemeClr val="accent3">
                        <a:lumMod val="40000"/>
                        <a:lumOff val="60000"/>
                      </a:schemeClr>
                    </a:solidFill>
                  </a:tcPr>
                </a:tc>
                <a:tc>
                  <a:txBody>
                    <a:bodyPr/>
                    <a:lstStyle/>
                    <a:p>
                      <a:pPr marL="0" marR="0" algn="r">
                        <a:spcBef>
                          <a:spcPts val="0"/>
                        </a:spcBef>
                        <a:spcAft>
                          <a:spcPts val="0"/>
                        </a:spcAft>
                      </a:pPr>
                      <a:r>
                        <a:rPr lang="en-US" sz="2400" kern="1200" dirty="0">
                          <a:solidFill>
                            <a:schemeClr val="dk1"/>
                          </a:solidFill>
                          <a:latin typeface="+mn-lt"/>
                          <a:ea typeface="+mn-ea"/>
                          <a:cs typeface="+mn-cs"/>
                        </a:rPr>
                        <a:t>USDA Loan: $1,987,000</a:t>
                      </a:r>
                    </a:p>
                    <a:p>
                      <a:pPr marL="0" marR="0" algn="r">
                        <a:spcBef>
                          <a:spcPts val="0"/>
                        </a:spcBef>
                        <a:spcAft>
                          <a:spcPts val="0"/>
                        </a:spcAft>
                      </a:pPr>
                      <a:r>
                        <a:rPr lang="en-US" sz="2400" kern="1200" dirty="0">
                          <a:solidFill>
                            <a:schemeClr val="dk1"/>
                          </a:solidFill>
                          <a:latin typeface="+mn-lt"/>
                          <a:ea typeface="+mn-ea"/>
                          <a:cs typeface="+mn-cs"/>
                        </a:rPr>
                        <a:t>USDA Grant:</a:t>
                      </a:r>
                      <a:r>
                        <a:rPr lang="en-US" sz="2400" kern="1200" baseline="0" dirty="0">
                          <a:solidFill>
                            <a:schemeClr val="dk1"/>
                          </a:solidFill>
                          <a:latin typeface="+mn-lt"/>
                          <a:ea typeface="+mn-ea"/>
                          <a:cs typeface="+mn-cs"/>
                        </a:rPr>
                        <a:t> $1,862,300</a:t>
                      </a:r>
                    </a:p>
                    <a:p>
                      <a:pPr marL="0" marR="0" algn="r">
                        <a:spcBef>
                          <a:spcPts val="0"/>
                        </a:spcBef>
                        <a:spcAft>
                          <a:spcPts val="0"/>
                        </a:spcAft>
                      </a:pPr>
                      <a:r>
                        <a:rPr lang="en-US" sz="2400" kern="1200" baseline="0" dirty="0">
                          <a:solidFill>
                            <a:schemeClr val="dk1"/>
                          </a:solidFill>
                          <a:latin typeface="+mn-lt"/>
                          <a:ea typeface="+mn-ea"/>
                          <a:cs typeface="+mn-cs"/>
                        </a:rPr>
                        <a:t>Town: $1,395,000</a:t>
                      </a:r>
                      <a:endParaRPr lang="en-US" sz="2400" kern="1200" dirty="0">
                        <a:solidFill>
                          <a:schemeClr val="dk1"/>
                        </a:solidFill>
                        <a:latin typeface="+mn-lt"/>
                        <a:ea typeface="+mn-ea"/>
                        <a:cs typeface="+mn-cs"/>
                      </a:endParaRPr>
                    </a:p>
                  </a:txBody>
                  <a:tcPr marL="68580" marR="68580" marT="0" marB="0" anchor="ctr">
                    <a:solidFill>
                      <a:schemeClr val="accent3">
                        <a:lumMod val="40000"/>
                        <a:lumOff val="60000"/>
                      </a:schemeClr>
                    </a:solidFill>
                  </a:tcPr>
                </a:tc>
                <a:tc>
                  <a:txBody>
                    <a:bodyPr/>
                    <a:lstStyle/>
                    <a:p>
                      <a:pPr marL="0" marR="0" algn="r">
                        <a:spcBef>
                          <a:spcPts val="0"/>
                        </a:spcBef>
                        <a:spcAft>
                          <a:spcPts val="0"/>
                        </a:spcAft>
                      </a:pPr>
                      <a:r>
                        <a:rPr lang="en-US" sz="2400" kern="1200" dirty="0">
                          <a:solidFill>
                            <a:schemeClr val="dk1"/>
                          </a:solidFill>
                          <a:latin typeface="+mn-lt"/>
                          <a:ea typeface="+mn-ea"/>
                          <a:cs typeface="+mn-cs"/>
                        </a:rPr>
                        <a:t>$5,244,300</a:t>
                      </a:r>
                    </a:p>
                  </a:txBody>
                  <a:tcPr marL="68580" marR="68580" marT="0" marB="0" anchor="ctr">
                    <a:solidFill>
                      <a:schemeClr val="accent3">
                        <a:lumMod val="40000"/>
                        <a:lumOff val="60000"/>
                      </a:schemeClr>
                    </a:solidFill>
                  </a:tcPr>
                </a:tc>
                <a:extLst>
                  <a:ext uri="{0D108BD9-81ED-4DB2-BD59-A6C34878D82A}">
                    <a16:rowId xmlns:a16="http://schemas.microsoft.com/office/drawing/2014/main" val="2817053786"/>
                  </a:ext>
                </a:extLst>
              </a:tr>
              <a:tr h="625528">
                <a:tc>
                  <a:txBody>
                    <a:bodyPr/>
                    <a:lstStyle/>
                    <a:p>
                      <a:pPr marL="0" marR="0" algn="l">
                        <a:spcBef>
                          <a:spcPts val="0"/>
                        </a:spcBef>
                        <a:spcAft>
                          <a:spcPts val="0"/>
                        </a:spcAft>
                      </a:pPr>
                      <a:r>
                        <a:rPr lang="en-US" sz="2400" kern="1200" dirty="0" err="1">
                          <a:solidFill>
                            <a:schemeClr val="dk1"/>
                          </a:solidFill>
                          <a:latin typeface="+mn-lt"/>
                          <a:ea typeface="+mn-ea"/>
                          <a:cs typeface="+mn-cs"/>
                        </a:rPr>
                        <a:t>ChemScan</a:t>
                      </a:r>
                      <a:r>
                        <a:rPr lang="en-US" sz="2400" kern="1200" dirty="0">
                          <a:solidFill>
                            <a:schemeClr val="dk1"/>
                          </a:solidFill>
                          <a:latin typeface="+mn-lt"/>
                          <a:ea typeface="+mn-ea"/>
                          <a:cs typeface="+mn-cs"/>
                        </a:rPr>
                        <a:t> Upgrade</a:t>
                      </a:r>
                    </a:p>
                    <a:p>
                      <a:pPr marL="0" marR="0" algn="l">
                        <a:spcBef>
                          <a:spcPts val="0"/>
                        </a:spcBef>
                        <a:spcAft>
                          <a:spcPts val="0"/>
                        </a:spcAft>
                      </a:pPr>
                      <a:r>
                        <a:rPr lang="en-US" sz="2400" kern="1200" dirty="0">
                          <a:solidFill>
                            <a:schemeClr val="dk1"/>
                          </a:solidFill>
                          <a:latin typeface="+mn-lt"/>
                          <a:ea typeface="+mn-ea"/>
                          <a:cs typeface="+mn-cs"/>
                        </a:rPr>
                        <a:t>FY 23 &amp; 24</a:t>
                      </a:r>
                    </a:p>
                  </a:txBody>
                  <a:tcPr marL="68580" marR="68580" marT="0" marB="0" anchor="ctr">
                    <a:solidFill>
                      <a:schemeClr val="accent3">
                        <a:lumMod val="20000"/>
                        <a:lumOff val="80000"/>
                      </a:schemeClr>
                    </a:solidFill>
                  </a:tcPr>
                </a:tc>
                <a:tc>
                  <a:txBody>
                    <a:bodyPr/>
                    <a:lstStyle/>
                    <a:p>
                      <a:pPr marL="0" marR="0" algn="r">
                        <a:spcBef>
                          <a:spcPts val="0"/>
                        </a:spcBef>
                        <a:spcAft>
                          <a:spcPts val="0"/>
                        </a:spcAft>
                      </a:pPr>
                      <a:r>
                        <a:rPr lang="en-US" sz="2400" kern="1200" dirty="0">
                          <a:solidFill>
                            <a:schemeClr val="dk1"/>
                          </a:solidFill>
                          <a:latin typeface="+mn-lt"/>
                          <a:ea typeface="+mn-ea"/>
                          <a:cs typeface="+mn-cs"/>
                        </a:rPr>
                        <a:t>Town</a:t>
                      </a:r>
                    </a:p>
                  </a:txBody>
                  <a:tcPr marL="68580" marR="68580" marT="0" marB="0" anchor="ctr">
                    <a:solidFill>
                      <a:schemeClr val="accent3">
                        <a:lumMod val="20000"/>
                        <a:lumOff val="80000"/>
                      </a:schemeClr>
                    </a:solidFill>
                  </a:tcPr>
                </a:tc>
                <a:tc>
                  <a:txBody>
                    <a:bodyPr/>
                    <a:lstStyle/>
                    <a:p>
                      <a:pPr marL="0" marR="0" algn="r">
                        <a:spcBef>
                          <a:spcPts val="0"/>
                        </a:spcBef>
                        <a:spcAft>
                          <a:spcPts val="0"/>
                        </a:spcAft>
                      </a:pPr>
                      <a:r>
                        <a:rPr lang="en-US" sz="2400" kern="1200" dirty="0">
                          <a:solidFill>
                            <a:schemeClr val="dk1"/>
                          </a:solidFill>
                          <a:latin typeface="+mn-lt"/>
                          <a:ea typeface="+mn-ea"/>
                          <a:cs typeface="+mn-cs"/>
                        </a:rPr>
                        <a:t>$62,000</a:t>
                      </a:r>
                    </a:p>
                  </a:txBody>
                  <a:tcPr marL="68580" marR="68580" marT="0" marB="0" anchor="ctr">
                    <a:solidFill>
                      <a:schemeClr val="accent3">
                        <a:lumMod val="20000"/>
                        <a:lumOff val="80000"/>
                      </a:schemeClr>
                    </a:solidFill>
                  </a:tcPr>
                </a:tc>
                <a:extLst>
                  <a:ext uri="{0D108BD9-81ED-4DB2-BD59-A6C34878D82A}">
                    <a16:rowId xmlns:a16="http://schemas.microsoft.com/office/drawing/2014/main" val="1633725560"/>
                  </a:ext>
                </a:extLst>
              </a:tr>
            </a:tbl>
          </a:graphicData>
        </a:graphic>
      </p:graphicFrame>
      <p:sp>
        <p:nvSpPr>
          <p:cNvPr id="3" name="Slide Number Placeholder 2"/>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54</a:t>
            </a:fld>
            <a:endParaRPr lang="en-US" sz="1200" dirty="0">
              <a:solidFill>
                <a:schemeClr val="tx1">
                  <a:alpha val="20000"/>
                </a:schemeClr>
              </a:solidFill>
            </a:endParaRPr>
          </a:p>
        </p:txBody>
      </p:sp>
      <p:graphicFrame>
        <p:nvGraphicFramePr>
          <p:cNvPr id="6" name="Table 5">
            <a:extLst>
              <a:ext uri="{FF2B5EF4-FFF2-40B4-BE49-F238E27FC236}">
                <a16:creationId xmlns:a16="http://schemas.microsoft.com/office/drawing/2014/main" id="{D226A864-0E33-5C40-141F-B8A5AC2D20B5}"/>
              </a:ext>
            </a:extLst>
          </p:cNvPr>
          <p:cNvGraphicFramePr>
            <a:graphicFrameLocks noGrp="1"/>
          </p:cNvGraphicFramePr>
          <p:nvPr>
            <p:extLst>
              <p:ext uri="{D42A27DB-BD31-4B8C-83A1-F6EECF244321}">
                <p14:modId xmlns:p14="http://schemas.microsoft.com/office/powerpoint/2010/main" val="742963858"/>
              </p:ext>
            </p:extLst>
          </p:nvPr>
        </p:nvGraphicFramePr>
        <p:xfrm>
          <a:off x="304800" y="4892041"/>
          <a:ext cx="8534400" cy="909939"/>
        </p:xfrm>
        <a:graphic>
          <a:graphicData uri="http://schemas.openxmlformats.org/drawingml/2006/table">
            <a:tbl>
              <a:tblPr firstRow="1" bandRow="1">
                <a:tableStyleId>{74C1A8A3-306A-4EB7-A6B1-4F7E0EB9C5D6}</a:tableStyleId>
              </a:tblPr>
              <a:tblGrid>
                <a:gridCol w="3617730">
                  <a:extLst>
                    <a:ext uri="{9D8B030D-6E8A-4147-A177-3AD203B41FA5}">
                      <a16:colId xmlns:a16="http://schemas.microsoft.com/office/drawing/2014/main" val="3818905749"/>
                    </a:ext>
                  </a:extLst>
                </a:gridCol>
                <a:gridCol w="3146124">
                  <a:extLst>
                    <a:ext uri="{9D8B030D-6E8A-4147-A177-3AD203B41FA5}">
                      <a16:colId xmlns:a16="http://schemas.microsoft.com/office/drawing/2014/main" val="775566616"/>
                    </a:ext>
                  </a:extLst>
                </a:gridCol>
                <a:gridCol w="1770546">
                  <a:extLst>
                    <a:ext uri="{9D8B030D-6E8A-4147-A177-3AD203B41FA5}">
                      <a16:colId xmlns:a16="http://schemas.microsoft.com/office/drawing/2014/main" val="377045868"/>
                    </a:ext>
                  </a:extLst>
                </a:gridCol>
              </a:tblGrid>
              <a:tr h="909939">
                <a:tc>
                  <a:txBody>
                    <a:bodyPr/>
                    <a:lstStyle/>
                    <a:p>
                      <a:pPr marL="0" marR="0" algn="l">
                        <a:spcBef>
                          <a:spcPts val="0"/>
                        </a:spcBef>
                        <a:spcAft>
                          <a:spcPts val="0"/>
                        </a:spcAft>
                      </a:pPr>
                      <a:r>
                        <a:rPr lang="en-US" sz="2400" b="0" kern="1200" dirty="0">
                          <a:solidFill>
                            <a:schemeClr val="dk1"/>
                          </a:solidFill>
                          <a:latin typeface="+mn-lt"/>
                          <a:ea typeface="+mn-ea"/>
                          <a:cs typeface="+mn-cs"/>
                        </a:rPr>
                        <a:t>Smart Manhole Covers</a:t>
                      </a:r>
                    </a:p>
                  </a:txBody>
                  <a:tcPr marL="68580" marR="68580" marT="0" marB="0" anchor="ctr">
                    <a:solidFill>
                      <a:schemeClr val="accent3">
                        <a:lumMod val="40000"/>
                        <a:lumOff val="60000"/>
                      </a:schemeClr>
                    </a:solidFill>
                  </a:tcPr>
                </a:tc>
                <a:tc>
                  <a:txBody>
                    <a:bodyPr/>
                    <a:lstStyle/>
                    <a:p>
                      <a:pPr marL="0" marR="0" algn="r">
                        <a:spcBef>
                          <a:spcPts val="0"/>
                        </a:spcBef>
                        <a:spcAft>
                          <a:spcPts val="0"/>
                        </a:spcAft>
                      </a:pPr>
                      <a:r>
                        <a:rPr lang="en-US" sz="2400" b="0" kern="1200" dirty="0">
                          <a:solidFill>
                            <a:schemeClr val="dk1"/>
                          </a:solidFill>
                          <a:latin typeface="+mn-lt"/>
                          <a:ea typeface="+mn-ea"/>
                          <a:cs typeface="+mn-cs"/>
                        </a:rPr>
                        <a:t>Town</a:t>
                      </a:r>
                    </a:p>
                  </a:txBody>
                  <a:tcPr marL="68580" marR="68580" marT="0" marB="0" anchor="ctr">
                    <a:solidFill>
                      <a:schemeClr val="accent3">
                        <a:lumMod val="40000"/>
                        <a:lumOff val="60000"/>
                      </a:schemeClr>
                    </a:solidFill>
                  </a:tcPr>
                </a:tc>
                <a:tc>
                  <a:txBody>
                    <a:bodyPr/>
                    <a:lstStyle/>
                    <a:p>
                      <a:pPr marL="0" marR="0" algn="r">
                        <a:spcBef>
                          <a:spcPts val="0"/>
                        </a:spcBef>
                        <a:spcAft>
                          <a:spcPts val="0"/>
                        </a:spcAft>
                      </a:pPr>
                      <a:r>
                        <a:rPr lang="en-US" sz="2400" b="0" kern="1200" dirty="0">
                          <a:solidFill>
                            <a:schemeClr val="dk1"/>
                          </a:solidFill>
                          <a:latin typeface="+mn-lt"/>
                          <a:ea typeface="+mn-ea"/>
                          <a:cs typeface="+mn-cs"/>
                        </a:rPr>
                        <a:t>$29,050</a:t>
                      </a:r>
                    </a:p>
                  </a:txBody>
                  <a:tcPr marL="68580" marR="68580" marT="0" marB="0" anchor="ctr">
                    <a:solidFill>
                      <a:schemeClr val="accent3">
                        <a:lumMod val="40000"/>
                        <a:lumOff val="60000"/>
                      </a:schemeClr>
                    </a:solidFill>
                  </a:tcPr>
                </a:tc>
                <a:extLst>
                  <a:ext uri="{0D108BD9-81ED-4DB2-BD59-A6C34878D82A}">
                    <a16:rowId xmlns:a16="http://schemas.microsoft.com/office/drawing/2014/main" val="1475746455"/>
                  </a:ext>
                </a:extLst>
              </a:tr>
            </a:tbl>
          </a:graphicData>
        </a:graphic>
      </p:graphicFrame>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60BF-88F1-1124-B063-DD4FB2B5D91E}"/>
              </a:ext>
            </a:extLst>
          </p:cNvPr>
          <p:cNvSpPr>
            <a:spLocks noGrp="1"/>
          </p:cNvSpPr>
          <p:nvPr>
            <p:ph type="title"/>
          </p:nvPr>
        </p:nvSpPr>
        <p:spPr>
          <a:xfrm>
            <a:off x="0" y="164554"/>
            <a:ext cx="9144000" cy="1143000"/>
          </a:xfrm>
        </p:spPr>
        <p:txBody>
          <a:bodyPr>
            <a:noAutofit/>
          </a:bodyPr>
          <a:lstStyle/>
          <a:p>
            <a:pPr algn="ctr"/>
            <a:r>
              <a:rPr lang="en-US" sz="3200" dirty="0">
                <a:solidFill>
                  <a:schemeClr val="accent3"/>
                </a:solidFill>
                <a:latin typeface="Angsana New" panose="02020603050405020304" pitchFamily="18" charset="-34"/>
                <a:cs typeface="Angsana New" panose="02020603050405020304" pitchFamily="18" charset="-34"/>
              </a:rPr>
              <a:t>Project Cost</a:t>
            </a:r>
            <a:br>
              <a:rPr lang="en-US" sz="3200" dirty="0">
                <a:solidFill>
                  <a:schemeClr val="accent3"/>
                </a:solidFill>
                <a:latin typeface="Angsana New" panose="02020603050405020304" pitchFamily="18" charset="-34"/>
                <a:cs typeface="Angsana New" panose="02020603050405020304" pitchFamily="18" charset="-34"/>
              </a:rPr>
            </a:br>
            <a:r>
              <a:rPr lang="en-US" sz="3200" dirty="0">
                <a:solidFill>
                  <a:schemeClr val="accent3"/>
                </a:solidFill>
                <a:latin typeface="Angsana New" panose="02020603050405020304" pitchFamily="18" charset="-34"/>
                <a:cs typeface="Angsana New" panose="02020603050405020304" pitchFamily="18" charset="-34"/>
              </a:rPr>
              <a:t>Creamery Road Pump Station Replacement</a:t>
            </a:r>
            <a:br>
              <a:rPr lang="en-US" sz="3200" dirty="0">
                <a:solidFill>
                  <a:schemeClr val="accent3"/>
                </a:solidFill>
                <a:latin typeface="Angsana New" panose="02020603050405020304" pitchFamily="18" charset="-34"/>
                <a:cs typeface="Angsana New" panose="02020603050405020304" pitchFamily="18" charset="-34"/>
              </a:rPr>
            </a:br>
            <a:r>
              <a:rPr lang="en-US" sz="3200" dirty="0">
                <a:solidFill>
                  <a:schemeClr val="accent3"/>
                </a:solidFill>
                <a:latin typeface="Angsana New" panose="02020603050405020304" pitchFamily="18" charset="-34"/>
                <a:cs typeface="Angsana New" panose="02020603050405020304" pitchFamily="18" charset="-34"/>
              </a:rPr>
              <a:t>Town of Emmitsburg, As of 04/05/2023</a:t>
            </a:r>
          </a:p>
        </p:txBody>
      </p:sp>
      <p:graphicFrame>
        <p:nvGraphicFramePr>
          <p:cNvPr id="8" name="Content Placeholder 4">
            <a:extLst>
              <a:ext uri="{FF2B5EF4-FFF2-40B4-BE49-F238E27FC236}">
                <a16:creationId xmlns:a16="http://schemas.microsoft.com/office/drawing/2014/main" id="{A448DF74-E457-556B-7EFB-F7C78BC0A99D}"/>
              </a:ext>
            </a:extLst>
          </p:cNvPr>
          <p:cNvGraphicFramePr>
            <a:graphicFrameLocks noGrp="1"/>
          </p:cNvGraphicFramePr>
          <p:nvPr>
            <p:ph idx="1"/>
            <p:extLst>
              <p:ext uri="{D42A27DB-BD31-4B8C-83A1-F6EECF244321}">
                <p14:modId xmlns:p14="http://schemas.microsoft.com/office/powerpoint/2010/main" val="1241269203"/>
              </p:ext>
            </p:extLst>
          </p:nvPr>
        </p:nvGraphicFramePr>
        <p:xfrm>
          <a:off x="370361" y="1447800"/>
          <a:ext cx="8468839" cy="1656133"/>
        </p:xfrm>
        <a:graphic>
          <a:graphicData uri="http://schemas.openxmlformats.org/drawingml/2006/table">
            <a:tbl>
              <a:tblPr firstRow="1" bandRow="1">
                <a:tableStyleId>{FABFCF23-3B69-468F-B69F-88F6DE6A72F2}</a:tableStyleId>
              </a:tblPr>
              <a:tblGrid>
                <a:gridCol w="1553170">
                  <a:extLst>
                    <a:ext uri="{9D8B030D-6E8A-4147-A177-3AD203B41FA5}">
                      <a16:colId xmlns:a16="http://schemas.microsoft.com/office/drawing/2014/main" val="367885386"/>
                    </a:ext>
                  </a:extLst>
                </a:gridCol>
                <a:gridCol w="4918301">
                  <a:extLst>
                    <a:ext uri="{9D8B030D-6E8A-4147-A177-3AD203B41FA5}">
                      <a16:colId xmlns:a16="http://schemas.microsoft.com/office/drawing/2014/main" val="1259291896"/>
                    </a:ext>
                  </a:extLst>
                </a:gridCol>
                <a:gridCol w="1997368">
                  <a:extLst>
                    <a:ext uri="{9D8B030D-6E8A-4147-A177-3AD203B41FA5}">
                      <a16:colId xmlns:a16="http://schemas.microsoft.com/office/drawing/2014/main" val="323210817"/>
                    </a:ext>
                  </a:extLst>
                </a:gridCol>
              </a:tblGrid>
              <a:tr h="280760">
                <a:tc>
                  <a:txBody>
                    <a:bodyPr/>
                    <a:lstStyle/>
                    <a:p>
                      <a:r>
                        <a:rPr lang="en-US" sz="1200" dirty="0"/>
                        <a:t>Item:</a:t>
                      </a:r>
                    </a:p>
                  </a:txBody>
                  <a:tcPr/>
                </a:tc>
                <a:tc>
                  <a:txBody>
                    <a:bodyPr/>
                    <a:lstStyle/>
                    <a:p>
                      <a:pPr algn="ctr"/>
                      <a:r>
                        <a:rPr lang="en-US" sz="1200" dirty="0"/>
                        <a:t>Description:</a:t>
                      </a:r>
                    </a:p>
                  </a:txBody>
                  <a:tcPr/>
                </a:tc>
                <a:tc>
                  <a:txBody>
                    <a:bodyPr/>
                    <a:lstStyle/>
                    <a:p>
                      <a:pPr algn="ctr"/>
                      <a:r>
                        <a:rPr lang="en-US" sz="1200" dirty="0"/>
                        <a:t>Cost:</a:t>
                      </a:r>
                    </a:p>
                  </a:txBody>
                  <a:tcPr/>
                </a:tc>
                <a:extLst>
                  <a:ext uri="{0D108BD9-81ED-4DB2-BD59-A6C34878D82A}">
                    <a16:rowId xmlns:a16="http://schemas.microsoft.com/office/drawing/2014/main" val="1732749453"/>
                  </a:ext>
                </a:extLst>
              </a:tr>
              <a:tr h="561519">
                <a:tc>
                  <a:txBody>
                    <a:bodyPr/>
                    <a:lstStyle/>
                    <a:p>
                      <a:pPr marL="0" marR="0" algn="l">
                        <a:spcBef>
                          <a:spcPts val="0"/>
                        </a:spcBef>
                        <a:spcAft>
                          <a:spcPts val="0"/>
                        </a:spcAft>
                      </a:pPr>
                      <a:endParaRPr lang="en-US" sz="1200" kern="1200" dirty="0">
                        <a:solidFill>
                          <a:schemeClr val="tx1"/>
                        </a:solidFill>
                      </a:endParaRPr>
                    </a:p>
                    <a:p>
                      <a:pPr marL="0" marR="0" algn="l">
                        <a:spcBef>
                          <a:spcPts val="0"/>
                        </a:spcBef>
                        <a:spcAft>
                          <a:spcPts val="0"/>
                        </a:spcAft>
                      </a:pPr>
                      <a:r>
                        <a:rPr lang="en-US" sz="1200" kern="1200" dirty="0">
                          <a:solidFill>
                            <a:schemeClr val="tx1"/>
                          </a:solidFill>
                        </a:rPr>
                        <a:t>Development </a:t>
                      </a:r>
                    </a:p>
                    <a:p>
                      <a:pPr marL="0" marR="0" algn="l">
                        <a:spcBef>
                          <a:spcPts val="0"/>
                        </a:spcBef>
                        <a:spcAft>
                          <a:spcPts val="0"/>
                        </a:spcAft>
                      </a:pPr>
                      <a:endParaRPr lang="en-US" sz="1200" kern="1200" dirty="0">
                        <a:solidFill>
                          <a:schemeClr val="tx1"/>
                        </a:solidFill>
                        <a:latin typeface="+mn-lt"/>
                        <a:ea typeface="+mn-ea"/>
                        <a:cs typeface="+mn-cs"/>
                      </a:endParaRPr>
                    </a:p>
                  </a:txBody>
                  <a:tcPr marL="68580" marR="68580" marT="0" marB="0" anchor="ctr"/>
                </a:tc>
                <a:tc>
                  <a:txBody>
                    <a:bodyPr/>
                    <a:lstStyle/>
                    <a:p>
                      <a:pPr marL="0" marR="0" algn="r">
                        <a:spcBef>
                          <a:spcPts val="0"/>
                        </a:spcBef>
                        <a:spcAft>
                          <a:spcPts val="0"/>
                        </a:spcAft>
                      </a:pPr>
                      <a:r>
                        <a:rPr lang="en-US" sz="1200" kern="1200" dirty="0">
                          <a:solidFill>
                            <a:schemeClr val="dk1"/>
                          </a:solidFill>
                        </a:rPr>
                        <a:t>Per RK&amp;K estimate 03/14/2023 with contingency &amp; BABAA Markup</a:t>
                      </a:r>
                      <a:endParaRPr lang="en-US" sz="1200" kern="1200" dirty="0">
                        <a:solidFill>
                          <a:schemeClr val="dk1"/>
                        </a:solidFill>
                        <a:latin typeface="+mn-lt"/>
                        <a:ea typeface="+mn-ea"/>
                        <a:cs typeface="+mn-cs"/>
                      </a:endParaRPr>
                    </a:p>
                  </a:txBody>
                  <a:tcPr marL="68580" marR="68580" marT="0" marB="0" anchor="ctr"/>
                </a:tc>
                <a:tc>
                  <a:txBody>
                    <a:bodyPr/>
                    <a:lstStyle/>
                    <a:p>
                      <a:pPr marL="0" marR="0" algn="r">
                        <a:spcBef>
                          <a:spcPts val="0"/>
                        </a:spcBef>
                        <a:spcAft>
                          <a:spcPts val="0"/>
                        </a:spcAft>
                      </a:pPr>
                      <a:r>
                        <a:rPr lang="en-US" sz="1200" kern="1200" dirty="0">
                          <a:solidFill>
                            <a:schemeClr val="dk1"/>
                          </a:solidFill>
                        </a:rPr>
                        <a:t>$     4,392,400.00</a:t>
                      </a:r>
                      <a:endParaRPr lang="en-US" sz="12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3526308435"/>
                  </a:ext>
                </a:extLst>
              </a:tr>
              <a:tr h="319280">
                <a:tc>
                  <a:txBody>
                    <a:bodyPr/>
                    <a:lstStyle/>
                    <a:p>
                      <a:pPr marL="0" marR="0" algn="l">
                        <a:spcBef>
                          <a:spcPts val="0"/>
                        </a:spcBef>
                        <a:spcAft>
                          <a:spcPts val="0"/>
                        </a:spcAft>
                      </a:pPr>
                      <a:r>
                        <a:rPr lang="en-US" sz="1200" kern="1200" dirty="0">
                          <a:solidFill>
                            <a:schemeClr val="tx1"/>
                          </a:solidFill>
                          <a:latin typeface="+mn-lt"/>
                          <a:ea typeface="+mn-ea"/>
                          <a:cs typeface="+mn-cs"/>
                        </a:rPr>
                        <a:t>Administrative</a:t>
                      </a:r>
                    </a:p>
                  </a:txBody>
                  <a:tcPr marL="68580" marR="68580" marT="0" marB="0" anchor="ctr"/>
                </a:tc>
                <a:tc>
                  <a:txBody>
                    <a:bodyPr/>
                    <a:lstStyle/>
                    <a:p>
                      <a:pPr marL="0" marR="0" algn="ctr">
                        <a:spcBef>
                          <a:spcPts val="0"/>
                        </a:spcBef>
                        <a:spcAft>
                          <a:spcPts val="0"/>
                        </a:spcAft>
                      </a:pPr>
                      <a:r>
                        <a:rPr lang="en-US" sz="1200" kern="1200" dirty="0">
                          <a:solidFill>
                            <a:schemeClr val="dk1"/>
                          </a:solidFill>
                          <a:latin typeface="+mn-lt"/>
                          <a:ea typeface="+mn-ea"/>
                          <a:cs typeface="+mn-cs"/>
                        </a:rPr>
                        <a:t>Town public advertising, copies, etc. </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15,000.00</a:t>
                      </a:r>
                    </a:p>
                  </a:txBody>
                  <a:tcPr marL="68580" marR="68580" marT="0" marB="0" anchor="ctr"/>
                </a:tc>
                <a:extLst>
                  <a:ext uri="{0D108BD9-81ED-4DB2-BD59-A6C34878D82A}">
                    <a16:rowId xmlns:a16="http://schemas.microsoft.com/office/drawing/2014/main" val="2817053786"/>
                  </a:ext>
                </a:extLst>
              </a:tr>
              <a:tr h="494574">
                <a:tc>
                  <a:txBody>
                    <a:bodyPr/>
                    <a:lstStyle/>
                    <a:p>
                      <a:pPr marL="0" marR="0" algn="l">
                        <a:spcBef>
                          <a:spcPts val="0"/>
                        </a:spcBef>
                        <a:spcAft>
                          <a:spcPts val="0"/>
                        </a:spcAft>
                      </a:pPr>
                      <a:r>
                        <a:rPr lang="en-US" sz="1200" kern="1200" dirty="0">
                          <a:solidFill>
                            <a:schemeClr val="dk1"/>
                          </a:solidFill>
                          <a:latin typeface="+mn-lt"/>
                          <a:ea typeface="+mn-ea"/>
                          <a:cs typeface="+mn-cs"/>
                        </a:rPr>
                        <a:t>Legal Services</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Town fees, per contingency transfer on account summary</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19,650.00</a:t>
                      </a:r>
                    </a:p>
                  </a:txBody>
                  <a:tcPr marL="68580" marR="68580" marT="0" marB="0" anchor="ctr"/>
                </a:tc>
                <a:extLst>
                  <a:ext uri="{0D108BD9-81ED-4DB2-BD59-A6C34878D82A}">
                    <a16:rowId xmlns:a16="http://schemas.microsoft.com/office/drawing/2014/main" val="1633725560"/>
                  </a:ext>
                </a:extLst>
              </a:tr>
            </a:tbl>
          </a:graphicData>
        </a:graphic>
      </p:graphicFrame>
      <p:sp>
        <p:nvSpPr>
          <p:cNvPr id="4" name="Slide Number Placeholder 3">
            <a:extLst>
              <a:ext uri="{FF2B5EF4-FFF2-40B4-BE49-F238E27FC236}">
                <a16:creationId xmlns:a16="http://schemas.microsoft.com/office/drawing/2014/main" id="{83571BA6-4C7A-F779-FCF6-04DE25B5E367}"/>
              </a:ext>
            </a:extLst>
          </p:cNvPr>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55</a:t>
            </a:fld>
            <a:endParaRPr lang="en-US" sz="1200" dirty="0">
              <a:solidFill>
                <a:schemeClr val="tx1">
                  <a:alpha val="20000"/>
                </a:schemeClr>
              </a:solidFill>
            </a:endParaRPr>
          </a:p>
        </p:txBody>
      </p:sp>
      <p:graphicFrame>
        <p:nvGraphicFramePr>
          <p:cNvPr id="19" name="Content Placeholder 4">
            <a:extLst>
              <a:ext uri="{FF2B5EF4-FFF2-40B4-BE49-F238E27FC236}">
                <a16:creationId xmlns:a16="http://schemas.microsoft.com/office/drawing/2014/main" id="{ECC4387B-ECD4-02E7-E107-7A3EF78ABE94}"/>
              </a:ext>
            </a:extLst>
          </p:cNvPr>
          <p:cNvGraphicFramePr>
            <a:graphicFrameLocks/>
          </p:cNvGraphicFramePr>
          <p:nvPr>
            <p:extLst>
              <p:ext uri="{D42A27DB-BD31-4B8C-83A1-F6EECF244321}">
                <p14:modId xmlns:p14="http://schemas.microsoft.com/office/powerpoint/2010/main" val="2629780216"/>
              </p:ext>
            </p:extLst>
          </p:nvPr>
        </p:nvGraphicFramePr>
        <p:xfrm>
          <a:off x="370362" y="3111567"/>
          <a:ext cx="8468839" cy="1499464"/>
        </p:xfrm>
        <a:graphic>
          <a:graphicData uri="http://schemas.openxmlformats.org/drawingml/2006/table">
            <a:tbl>
              <a:tblPr firstRow="1" bandRow="1">
                <a:tableStyleId>{FABFCF23-3B69-468F-B69F-88F6DE6A72F2}</a:tableStyleId>
              </a:tblPr>
              <a:tblGrid>
                <a:gridCol w="1553170">
                  <a:extLst>
                    <a:ext uri="{9D8B030D-6E8A-4147-A177-3AD203B41FA5}">
                      <a16:colId xmlns:a16="http://schemas.microsoft.com/office/drawing/2014/main" val="367885386"/>
                    </a:ext>
                  </a:extLst>
                </a:gridCol>
                <a:gridCol w="5089243">
                  <a:extLst>
                    <a:ext uri="{9D8B030D-6E8A-4147-A177-3AD203B41FA5}">
                      <a16:colId xmlns:a16="http://schemas.microsoft.com/office/drawing/2014/main" val="1259291896"/>
                    </a:ext>
                  </a:extLst>
                </a:gridCol>
                <a:gridCol w="1826426">
                  <a:extLst>
                    <a:ext uri="{9D8B030D-6E8A-4147-A177-3AD203B41FA5}">
                      <a16:colId xmlns:a16="http://schemas.microsoft.com/office/drawing/2014/main" val="323210817"/>
                    </a:ext>
                  </a:extLst>
                </a:gridCol>
              </a:tblGrid>
              <a:tr h="254196">
                <a:tc>
                  <a:txBody>
                    <a:bodyPr/>
                    <a:lstStyle/>
                    <a:p>
                      <a:r>
                        <a:rPr lang="en-US" sz="1200" b="0" dirty="0">
                          <a:solidFill>
                            <a:schemeClr val="tx1"/>
                          </a:solidFill>
                        </a:rPr>
                        <a:t>Interim Financing</a:t>
                      </a:r>
                    </a:p>
                  </a:txBody>
                  <a:tcPr>
                    <a:solidFill>
                      <a:schemeClr val="bg1"/>
                    </a:solidFill>
                  </a:tcPr>
                </a:tc>
                <a:tc>
                  <a:txBody>
                    <a:bodyPr/>
                    <a:lstStyle/>
                    <a:p>
                      <a:pPr algn="ctr"/>
                      <a:r>
                        <a:rPr lang="en-US" sz="1200" b="0" dirty="0">
                          <a:solidFill>
                            <a:schemeClr val="tx1"/>
                          </a:solidFill>
                        </a:rPr>
                        <a:t>Fees per proposal 12/21/2022</a:t>
                      </a:r>
                    </a:p>
                  </a:txBody>
                  <a:tcPr>
                    <a:solidFill>
                      <a:schemeClr val="bg1"/>
                    </a:solidFill>
                  </a:tcPr>
                </a:tc>
                <a:tc>
                  <a:txBody>
                    <a:bodyPr/>
                    <a:lstStyle/>
                    <a:p>
                      <a:pPr algn="r"/>
                      <a:r>
                        <a:rPr lang="en-US" sz="1200" b="0" dirty="0">
                          <a:solidFill>
                            <a:schemeClr val="tx1"/>
                          </a:solidFill>
                        </a:rPr>
                        <a:t> $           3,500.00</a:t>
                      </a:r>
                    </a:p>
                  </a:txBody>
                  <a:tcPr>
                    <a:solidFill>
                      <a:schemeClr val="bg1"/>
                    </a:solidFill>
                  </a:tcPr>
                </a:tc>
                <a:extLst>
                  <a:ext uri="{0D108BD9-81ED-4DB2-BD59-A6C34878D82A}">
                    <a16:rowId xmlns:a16="http://schemas.microsoft.com/office/drawing/2014/main" val="1732749453"/>
                  </a:ext>
                </a:extLst>
              </a:tr>
              <a:tr h="453818">
                <a:tc>
                  <a:txBody>
                    <a:bodyPr/>
                    <a:lstStyle/>
                    <a:p>
                      <a:pPr marL="0" marR="0" algn="l">
                        <a:spcBef>
                          <a:spcPts val="0"/>
                        </a:spcBef>
                        <a:spcAft>
                          <a:spcPts val="0"/>
                        </a:spcAft>
                      </a:pPr>
                      <a:r>
                        <a:rPr lang="en-US" sz="1200" kern="1200" dirty="0">
                          <a:solidFill>
                            <a:schemeClr val="tx1"/>
                          </a:solidFill>
                        </a:rPr>
                        <a:t>Bond Council</a:t>
                      </a:r>
                    </a:p>
                  </a:txBody>
                  <a:tcPr marL="68580" marR="68580" marT="0" marB="0" anchor="ctr"/>
                </a:tc>
                <a:tc>
                  <a:txBody>
                    <a:bodyPr/>
                    <a:lstStyle/>
                    <a:p>
                      <a:pPr marL="0" marR="0" algn="ctr">
                        <a:spcBef>
                          <a:spcPts val="0"/>
                        </a:spcBef>
                        <a:spcAft>
                          <a:spcPts val="0"/>
                        </a:spcAft>
                      </a:pPr>
                      <a:r>
                        <a:rPr lang="en-US" sz="1200" kern="1200" dirty="0">
                          <a:solidFill>
                            <a:schemeClr val="dk1"/>
                          </a:solidFill>
                          <a:latin typeface="+mn-lt"/>
                          <a:ea typeface="+mn-ea"/>
                          <a:cs typeface="+mn-cs"/>
                        </a:rPr>
                        <a:t>Per engagement letter from Dec. 2022</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11,500.00</a:t>
                      </a:r>
                    </a:p>
                  </a:txBody>
                  <a:tcPr marL="68580" marR="68580" marT="0" marB="0" anchor="ctr"/>
                </a:tc>
                <a:extLst>
                  <a:ext uri="{0D108BD9-81ED-4DB2-BD59-A6C34878D82A}">
                    <a16:rowId xmlns:a16="http://schemas.microsoft.com/office/drawing/2014/main" val="3526308435"/>
                  </a:ext>
                </a:extLst>
              </a:tr>
              <a:tr h="327757">
                <a:tc>
                  <a:txBody>
                    <a:bodyPr/>
                    <a:lstStyle/>
                    <a:p>
                      <a:pPr marL="0" marR="0" algn="l">
                        <a:spcBef>
                          <a:spcPts val="0"/>
                        </a:spcBef>
                        <a:spcAft>
                          <a:spcPts val="0"/>
                        </a:spcAft>
                      </a:pPr>
                      <a:r>
                        <a:rPr lang="en-US" sz="1200" kern="1200" dirty="0">
                          <a:solidFill>
                            <a:schemeClr val="tx1"/>
                          </a:solidFill>
                          <a:latin typeface="+mn-lt"/>
                          <a:ea typeface="+mn-ea"/>
                          <a:cs typeface="+mn-cs"/>
                        </a:rPr>
                        <a:t>Potomac Edison</a:t>
                      </a:r>
                    </a:p>
                  </a:txBody>
                  <a:tcPr marL="68580" marR="68580" marT="0" marB="0" anchor="ctr"/>
                </a:tc>
                <a:tc>
                  <a:txBody>
                    <a:bodyPr/>
                    <a:lstStyle/>
                    <a:p>
                      <a:pPr marL="0" marR="0" algn="ctr">
                        <a:spcBef>
                          <a:spcPts val="0"/>
                        </a:spcBef>
                        <a:spcAft>
                          <a:spcPts val="0"/>
                        </a:spcAft>
                      </a:pPr>
                      <a:r>
                        <a:rPr lang="en-US" sz="1200" kern="1200" dirty="0">
                          <a:solidFill>
                            <a:schemeClr val="dk1"/>
                          </a:solidFill>
                          <a:latin typeface="+mn-lt"/>
                          <a:ea typeface="+mn-ea"/>
                          <a:cs typeface="+mn-cs"/>
                        </a:rPr>
                        <a:t>Electric service work per RK&amp;K obtained estimate</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15,000.00</a:t>
                      </a:r>
                    </a:p>
                  </a:txBody>
                  <a:tcPr marL="68580" marR="68580" marT="0" marB="0" anchor="ctr"/>
                </a:tc>
                <a:extLst>
                  <a:ext uri="{0D108BD9-81ED-4DB2-BD59-A6C34878D82A}">
                    <a16:rowId xmlns:a16="http://schemas.microsoft.com/office/drawing/2014/main" val="2817053786"/>
                  </a:ext>
                </a:extLst>
              </a:tr>
              <a:tr h="443569">
                <a:tc>
                  <a:txBody>
                    <a:bodyPr/>
                    <a:lstStyle/>
                    <a:p>
                      <a:pPr marL="0" marR="0" algn="l">
                        <a:spcBef>
                          <a:spcPts val="0"/>
                        </a:spcBef>
                        <a:spcAft>
                          <a:spcPts val="0"/>
                        </a:spcAft>
                      </a:pPr>
                      <a:r>
                        <a:rPr lang="en-US" sz="1200" kern="1200" dirty="0">
                          <a:solidFill>
                            <a:schemeClr val="dk1"/>
                          </a:solidFill>
                          <a:latin typeface="+mn-lt"/>
                          <a:ea typeface="+mn-ea"/>
                          <a:cs typeface="+mn-cs"/>
                        </a:rPr>
                        <a:t>Engineering PER/ER</a:t>
                      </a:r>
                    </a:p>
                  </a:txBody>
                  <a:tcPr marL="68580" marR="68580" marT="0" marB="0" anchor="ctr"/>
                </a:tc>
                <a:tc>
                  <a:txBody>
                    <a:bodyPr/>
                    <a:lstStyle/>
                    <a:p>
                      <a:pPr marL="0" marR="0" algn="ctr">
                        <a:spcBef>
                          <a:spcPts val="0"/>
                        </a:spcBef>
                        <a:spcAft>
                          <a:spcPts val="0"/>
                        </a:spcAft>
                      </a:pPr>
                      <a:r>
                        <a:rPr lang="en-US" sz="1200" kern="1200" dirty="0">
                          <a:solidFill>
                            <a:schemeClr val="dk1"/>
                          </a:solidFill>
                          <a:latin typeface="+mn-lt"/>
                          <a:ea typeface="+mn-ea"/>
                          <a:cs typeface="+mn-cs"/>
                        </a:rPr>
                        <a:t>Spent per town account summary</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49,330.15</a:t>
                      </a:r>
                    </a:p>
                  </a:txBody>
                  <a:tcPr marL="68580" marR="68580" marT="0" marB="0" anchor="ctr"/>
                </a:tc>
                <a:extLst>
                  <a:ext uri="{0D108BD9-81ED-4DB2-BD59-A6C34878D82A}">
                    <a16:rowId xmlns:a16="http://schemas.microsoft.com/office/drawing/2014/main" val="1633725560"/>
                  </a:ext>
                </a:extLst>
              </a:tr>
            </a:tbl>
          </a:graphicData>
        </a:graphic>
      </p:graphicFrame>
      <p:graphicFrame>
        <p:nvGraphicFramePr>
          <p:cNvPr id="20" name="Content Placeholder 4">
            <a:extLst>
              <a:ext uri="{FF2B5EF4-FFF2-40B4-BE49-F238E27FC236}">
                <a16:creationId xmlns:a16="http://schemas.microsoft.com/office/drawing/2014/main" id="{0A32BDF5-9837-07CA-AC6C-99CDA708BD0B}"/>
              </a:ext>
            </a:extLst>
          </p:cNvPr>
          <p:cNvGraphicFramePr>
            <a:graphicFrameLocks/>
          </p:cNvGraphicFramePr>
          <p:nvPr>
            <p:extLst>
              <p:ext uri="{D42A27DB-BD31-4B8C-83A1-F6EECF244321}">
                <p14:modId xmlns:p14="http://schemas.microsoft.com/office/powerpoint/2010/main" val="2804185621"/>
              </p:ext>
            </p:extLst>
          </p:nvPr>
        </p:nvGraphicFramePr>
        <p:xfrm>
          <a:off x="370362" y="4618665"/>
          <a:ext cx="8468838" cy="1389916"/>
        </p:xfrm>
        <a:graphic>
          <a:graphicData uri="http://schemas.openxmlformats.org/drawingml/2006/table">
            <a:tbl>
              <a:tblPr firstRow="1" bandRow="1">
                <a:tableStyleId>{FABFCF23-3B69-468F-B69F-88F6DE6A72F2}</a:tableStyleId>
              </a:tblPr>
              <a:tblGrid>
                <a:gridCol w="2168309">
                  <a:extLst>
                    <a:ext uri="{9D8B030D-6E8A-4147-A177-3AD203B41FA5}">
                      <a16:colId xmlns:a16="http://schemas.microsoft.com/office/drawing/2014/main" val="367885386"/>
                    </a:ext>
                  </a:extLst>
                </a:gridCol>
                <a:gridCol w="4553998">
                  <a:extLst>
                    <a:ext uri="{9D8B030D-6E8A-4147-A177-3AD203B41FA5}">
                      <a16:colId xmlns:a16="http://schemas.microsoft.com/office/drawing/2014/main" val="1259291896"/>
                    </a:ext>
                  </a:extLst>
                </a:gridCol>
                <a:gridCol w="1746531">
                  <a:extLst>
                    <a:ext uri="{9D8B030D-6E8A-4147-A177-3AD203B41FA5}">
                      <a16:colId xmlns:a16="http://schemas.microsoft.com/office/drawing/2014/main" val="323210817"/>
                    </a:ext>
                  </a:extLst>
                </a:gridCol>
              </a:tblGrid>
              <a:tr h="272820">
                <a:tc>
                  <a:txBody>
                    <a:bodyPr/>
                    <a:lstStyle/>
                    <a:p>
                      <a:r>
                        <a:rPr lang="en-US" sz="1200" b="0" dirty="0">
                          <a:solidFill>
                            <a:schemeClr val="tx1"/>
                          </a:solidFill>
                        </a:rPr>
                        <a:t>Engineer Design &amp; Bidding</a:t>
                      </a:r>
                    </a:p>
                  </a:txBody>
                  <a:tcPr>
                    <a:solidFill>
                      <a:schemeClr val="bg1"/>
                    </a:solidFill>
                  </a:tcPr>
                </a:tc>
                <a:tc>
                  <a:txBody>
                    <a:bodyPr/>
                    <a:lstStyle/>
                    <a:p>
                      <a:pPr algn="ctr"/>
                      <a:endParaRPr lang="en-US" sz="1200" dirty="0">
                        <a:solidFill>
                          <a:schemeClr val="tx1"/>
                        </a:solidFill>
                      </a:endParaRPr>
                    </a:p>
                  </a:txBody>
                  <a:tcPr>
                    <a:solidFill>
                      <a:schemeClr val="bg1"/>
                    </a:solidFill>
                  </a:tcPr>
                </a:tc>
                <a:tc>
                  <a:txBody>
                    <a:bodyPr/>
                    <a:lstStyle/>
                    <a:p>
                      <a:pPr algn="r"/>
                      <a:r>
                        <a:rPr lang="en-US" sz="1200" b="0" dirty="0">
                          <a:solidFill>
                            <a:schemeClr val="tx1"/>
                          </a:solidFill>
                        </a:rPr>
                        <a:t>$      137,496.85</a:t>
                      </a:r>
                    </a:p>
                  </a:txBody>
                  <a:tcPr>
                    <a:solidFill>
                      <a:schemeClr val="bg1"/>
                    </a:solidFill>
                  </a:tcPr>
                </a:tc>
                <a:extLst>
                  <a:ext uri="{0D108BD9-81ED-4DB2-BD59-A6C34878D82A}">
                    <a16:rowId xmlns:a16="http://schemas.microsoft.com/office/drawing/2014/main" val="1732749453"/>
                  </a:ext>
                </a:extLst>
              </a:tr>
              <a:tr h="378917">
                <a:tc>
                  <a:txBody>
                    <a:bodyPr/>
                    <a:lstStyle/>
                    <a:p>
                      <a:pPr marL="0" marR="0" algn="l">
                        <a:spcBef>
                          <a:spcPts val="0"/>
                        </a:spcBef>
                        <a:spcAft>
                          <a:spcPts val="0"/>
                        </a:spcAft>
                      </a:pPr>
                      <a:r>
                        <a:rPr lang="en-US" sz="1200" kern="1200" dirty="0">
                          <a:solidFill>
                            <a:schemeClr val="tx1"/>
                          </a:solidFill>
                          <a:latin typeface="+mn-lt"/>
                          <a:ea typeface="+mn-ea"/>
                          <a:cs typeface="+mn-cs"/>
                        </a:rPr>
                        <a:t>Engineer Construction and Post-Construction Admin.</a:t>
                      </a:r>
                      <a:endParaRPr lang="en-US" sz="1200" kern="1200" dirty="0">
                        <a:solidFill>
                          <a:schemeClr val="tx1"/>
                        </a:solidFill>
                      </a:endParaRPr>
                    </a:p>
                  </a:txBody>
                  <a:tcPr marL="68580" marR="68580" marT="0" marB="0" anchor="ctr"/>
                </a:tc>
                <a:tc>
                  <a:txBody>
                    <a:bodyPr/>
                    <a:lstStyle/>
                    <a:p>
                      <a:pPr marL="0" marR="0" algn="ctr">
                        <a:spcBef>
                          <a:spcPts val="0"/>
                        </a:spcBef>
                        <a:spcAft>
                          <a:spcPts val="0"/>
                        </a:spcAft>
                      </a:pPr>
                      <a:r>
                        <a:rPr lang="en-US" sz="1200" kern="1200" dirty="0">
                          <a:solidFill>
                            <a:schemeClr val="dk1"/>
                          </a:solidFill>
                          <a:latin typeface="+mn-lt"/>
                          <a:ea typeface="+mn-ea"/>
                          <a:cs typeface="+mn-cs"/>
                        </a:rPr>
                        <a:t>Per fee amendment 4 &amp; 5, for 450 days with BABAA</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67,518.00</a:t>
                      </a:r>
                    </a:p>
                  </a:txBody>
                  <a:tcPr marL="68580" marR="68580" marT="0" marB="0" anchor="ctr"/>
                </a:tc>
                <a:extLst>
                  <a:ext uri="{0D108BD9-81ED-4DB2-BD59-A6C34878D82A}">
                    <a16:rowId xmlns:a16="http://schemas.microsoft.com/office/drawing/2014/main" val="3526308435"/>
                  </a:ext>
                </a:extLst>
              </a:tr>
              <a:tr h="333447">
                <a:tc>
                  <a:txBody>
                    <a:bodyPr/>
                    <a:lstStyle/>
                    <a:p>
                      <a:pPr marL="0" marR="0" algn="l">
                        <a:spcBef>
                          <a:spcPts val="0"/>
                        </a:spcBef>
                        <a:spcAft>
                          <a:spcPts val="0"/>
                        </a:spcAft>
                      </a:pPr>
                      <a:r>
                        <a:rPr lang="en-US" sz="1200" kern="1200" dirty="0">
                          <a:solidFill>
                            <a:schemeClr val="tx1"/>
                          </a:solidFill>
                          <a:latin typeface="+mn-lt"/>
                          <a:ea typeface="+mn-ea"/>
                          <a:cs typeface="+mn-cs"/>
                        </a:rPr>
                        <a:t>Engineering Inspections</a:t>
                      </a:r>
                    </a:p>
                  </a:txBody>
                  <a:tcPr marL="68580" marR="68580" marT="0" marB="0" anchor="ctr"/>
                </a:tc>
                <a:tc>
                  <a:txBody>
                    <a:bodyPr/>
                    <a:lstStyle/>
                    <a:p>
                      <a:pPr marL="0" marR="0" algn="ctr">
                        <a:spcBef>
                          <a:spcPts val="0"/>
                        </a:spcBef>
                        <a:spcAft>
                          <a:spcPts val="0"/>
                        </a:spcAft>
                      </a:pPr>
                      <a:r>
                        <a:rPr lang="en-US" sz="1200" kern="1200" dirty="0">
                          <a:solidFill>
                            <a:schemeClr val="dk1"/>
                          </a:solidFill>
                          <a:latin typeface="+mn-lt"/>
                          <a:ea typeface="+mn-ea"/>
                          <a:cs typeface="+mn-cs"/>
                        </a:rPr>
                        <a:t>Full-time RPR. Per fee amendment 4</a:t>
                      </a: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269,340.75</a:t>
                      </a:r>
                    </a:p>
                  </a:txBody>
                  <a:tcPr marL="68580" marR="68580" marT="0" marB="0" anchor="ctr"/>
                </a:tc>
                <a:extLst>
                  <a:ext uri="{0D108BD9-81ED-4DB2-BD59-A6C34878D82A}">
                    <a16:rowId xmlns:a16="http://schemas.microsoft.com/office/drawing/2014/main" val="2817053786"/>
                  </a:ext>
                </a:extLst>
              </a:tr>
              <a:tr h="403232">
                <a:tc>
                  <a:txBody>
                    <a:bodyPr/>
                    <a:lstStyle/>
                    <a:p>
                      <a:pPr marL="0" marR="0" algn="l">
                        <a:spcBef>
                          <a:spcPts val="0"/>
                        </a:spcBef>
                        <a:spcAft>
                          <a:spcPts val="0"/>
                        </a:spcAft>
                      </a:pPr>
                      <a:r>
                        <a:rPr lang="en-US" sz="1200" kern="1200" dirty="0">
                          <a:solidFill>
                            <a:schemeClr val="dk1"/>
                          </a:solidFill>
                          <a:latin typeface="+mn-lt"/>
                          <a:ea typeface="+mn-ea"/>
                          <a:cs typeface="+mn-cs"/>
                        </a:rPr>
                        <a:t>Contingencies</a:t>
                      </a:r>
                    </a:p>
                  </a:txBody>
                  <a:tcPr marL="68580" marR="68580" marT="0" marB="0" anchor="ctr"/>
                </a:tc>
                <a:tc>
                  <a:txBody>
                    <a:bodyPr/>
                    <a:lstStyle/>
                    <a:p>
                      <a:pPr marL="0" marR="0" algn="r">
                        <a:spcBef>
                          <a:spcPts val="0"/>
                        </a:spcBef>
                        <a:spcAft>
                          <a:spcPts val="0"/>
                        </a:spcAft>
                      </a:pPr>
                      <a:endParaRPr lang="en-US" sz="1200" kern="1200" dirty="0">
                        <a:solidFill>
                          <a:schemeClr val="dk1"/>
                        </a:solidFill>
                        <a:latin typeface="+mn-lt"/>
                        <a:ea typeface="+mn-ea"/>
                        <a:cs typeface="+mn-cs"/>
                      </a:endParaRPr>
                    </a:p>
                  </a:txBody>
                  <a:tcPr marL="68580" marR="68580" marT="0" marB="0" anchor="ctr"/>
                </a:tc>
                <a:tc>
                  <a:txBody>
                    <a:bodyPr/>
                    <a:lstStyle/>
                    <a:p>
                      <a:pPr marL="0" marR="0" algn="r">
                        <a:spcBef>
                          <a:spcPts val="0"/>
                        </a:spcBef>
                        <a:spcAft>
                          <a:spcPts val="0"/>
                        </a:spcAft>
                      </a:pPr>
                      <a:r>
                        <a:rPr lang="en-US" sz="1200" kern="1200" dirty="0">
                          <a:solidFill>
                            <a:schemeClr val="dk1"/>
                          </a:solidFill>
                          <a:latin typeface="+mn-lt"/>
                          <a:ea typeface="+mn-ea"/>
                          <a:cs typeface="+mn-cs"/>
                        </a:rPr>
                        <a:t>$       263,264.25</a:t>
                      </a:r>
                    </a:p>
                  </a:txBody>
                  <a:tcPr marL="68580" marR="68580" marT="0" marB="0" anchor="ctr"/>
                </a:tc>
                <a:extLst>
                  <a:ext uri="{0D108BD9-81ED-4DB2-BD59-A6C34878D82A}">
                    <a16:rowId xmlns:a16="http://schemas.microsoft.com/office/drawing/2014/main" val="1633725560"/>
                  </a:ext>
                </a:extLst>
              </a:tr>
            </a:tbl>
          </a:graphicData>
        </a:graphic>
      </p:graphicFrame>
      <p:graphicFrame>
        <p:nvGraphicFramePr>
          <p:cNvPr id="21" name="Table 20">
            <a:extLst>
              <a:ext uri="{FF2B5EF4-FFF2-40B4-BE49-F238E27FC236}">
                <a16:creationId xmlns:a16="http://schemas.microsoft.com/office/drawing/2014/main" id="{760A49FA-E62F-5E1E-612C-50D8F8736D64}"/>
              </a:ext>
            </a:extLst>
          </p:cNvPr>
          <p:cNvGraphicFramePr>
            <a:graphicFrameLocks noGrp="1"/>
          </p:cNvGraphicFramePr>
          <p:nvPr>
            <p:extLst>
              <p:ext uri="{D42A27DB-BD31-4B8C-83A1-F6EECF244321}">
                <p14:modId xmlns:p14="http://schemas.microsoft.com/office/powerpoint/2010/main" val="294252280"/>
              </p:ext>
            </p:extLst>
          </p:nvPr>
        </p:nvGraphicFramePr>
        <p:xfrm>
          <a:off x="370363" y="6007080"/>
          <a:ext cx="8077199" cy="304800"/>
        </p:xfrm>
        <a:graphic>
          <a:graphicData uri="http://schemas.openxmlformats.org/drawingml/2006/table">
            <a:tbl>
              <a:tblPr firstRow="1" bandRow="1">
                <a:tableStyleId>{FABFCF23-3B69-468F-B69F-88F6DE6A72F2}</a:tableStyleId>
              </a:tblPr>
              <a:tblGrid>
                <a:gridCol w="1481344">
                  <a:extLst>
                    <a:ext uri="{9D8B030D-6E8A-4147-A177-3AD203B41FA5}">
                      <a16:colId xmlns:a16="http://schemas.microsoft.com/office/drawing/2014/main" val="3202680450"/>
                    </a:ext>
                  </a:extLst>
                </a:gridCol>
                <a:gridCol w="4015692">
                  <a:extLst>
                    <a:ext uri="{9D8B030D-6E8A-4147-A177-3AD203B41FA5}">
                      <a16:colId xmlns:a16="http://schemas.microsoft.com/office/drawing/2014/main" val="2146729838"/>
                    </a:ext>
                  </a:extLst>
                </a:gridCol>
                <a:gridCol w="2580163">
                  <a:extLst>
                    <a:ext uri="{9D8B030D-6E8A-4147-A177-3AD203B41FA5}">
                      <a16:colId xmlns:a16="http://schemas.microsoft.com/office/drawing/2014/main" val="4012814541"/>
                    </a:ext>
                  </a:extLst>
                </a:gridCol>
              </a:tblGrid>
              <a:tr h="268521">
                <a:tc>
                  <a:txBody>
                    <a:bodyPr/>
                    <a:lstStyle/>
                    <a:p>
                      <a:pPr marL="0" marR="0" algn="l">
                        <a:spcBef>
                          <a:spcPts val="0"/>
                        </a:spcBef>
                        <a:spcAft>
                          <a:spcPts val="0"/>
                        </a:spcAft>
                      </a:pPr>
                      <a:endParaRPr lang="en-US" sz="1200" kern="1200" dirty="0">
                        <a:solidFill>
                          <a:schemeClr val="tx1"/>
                        </a:solidFill>
                        <a:latin typeface="+mn-lt"/>
                        <a:ea typeface="+mn-ea"/>
                        <a:cs typeface="+mn-cs"/>
                      </a:endParaRPr>
                    </a:p>
                  </a:txBody>
                  <a:tcPr marL="68580" marR="68580" marT="0" marB="0" anchor="ctr">
                    <a:solidFill>
                      <a:schemeClr val="bg1"/>
                    </a:solidFill>
                  </a:tcPr>
                </a:tc>
                <a:tc>
                  <a:txBody>
                    <a:bodyPr/>
                    <a:lstStyle/>
                    <a:p>
                      <a:pPr marL="0" marR="0" algn="ctr">
                        <a:spcBef>
                          <a:spcPts val="0"/>
                        </a:spcBef>
                        <a:spcAft>
                          <a:spcPts val="0"/>
                        </a:spcAft>
                      </a:pPr>
                      <a:endParaRPr lang="en-US" sz="1200" kern="1200" dirty="0">
                        <a:solidFill>
                          <a:schemeClr val="dk1"/>
                        </a:solidFill>
                        <a:latin typeface="+mn-lt"/>
                        <a:ea typeface="+mn-ea"/>
                        <a:cs typeface="+mn-cs"/>
                      </a:endParaRPr>
                    </a:p>
                  </a:txBody>
                  <a:tcPr marL="68580" marR="68580" marT="0" marB="0" anchor="ctr">
                    <a:solidFill>
                      <a:schemeClr val="bg1"/>
                    </a:solidFill>
                  </a:tcPr>
                </a:tc>
                <a:tc>
                  <a:txBody>
                    <a:bodyPr/>
                    <a:lstStyle/>
                    <a:p>
                      <a:pPr marL="0" marR="0" algn="r">
                        <a:spcBef>
                          <a:spcPts val="0"/>
                        </a:spcBef>
                        <a:spcAft>
                          <a:spcPts val="0"/>
                        </a:spcAft>
                      </a:pPr>
                      <a:r>
                        <a:rPr lang="en-US" sz="2000" kern="1200" dirty="0">
                          <a:solidFill>
                            <a:schemeClr val="dk1"/>
                          </a:solidFill>
                          <a:latin typeface="+mn-lt"/>
                          <a:ea typeface="+mn-ea"/>
                          <a:cs typeface="+mn-cs"/>
                        </a:rPr>
                        <a:t>Total $5,244,300.00</a:t>
                      </a:r>
                    </a:p>
                  </a:txBody>
                  <a:tcPr marL="68580" marR="68580" marT="0" marB="0" anchor="ctr">
                    <a:solidFill>
                      <a:schemeClr val="bg1"/>
                    </a:solidFill>
                  </a:tcPr>
                </a:tc>
                <a:extLst>
                  <a:ext uri="{0D108BD9-81ED-4DB2-BD59-A6C34878D82A}">
                    <a16:rowId xmlns:a16="http://schemas.microsoft.com/office/drawing/2014/main" val="1512268391"/>
                  </a:ext>
                </a:extLst>
              </a:tr>
            </a:tbl>
          </a:graphicData>
        </a:graphic>
      </p:graphicFrame>
    </p:spTree>
    <p:extLst>
      <p:ext uri="{BB962C8B-B14F-4D97-AF65-F5344CB8AC3E}">
        <p14:creationId xmlns:p14="http://schemas.microsoft.com/office/powerpoint/2010/main" val="1549954891"/>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658198"/>
          </a:xfrm>
          <a:noFill/>
        </p:spPr>
        <p:txBody>
          <a:bodyPr>
            <a:normAutofit/>
          </a:bodyPr>
          <a:lstStyle/>
          <a:p>
            <a:pPr algn="ctr"/>
            <a:r>
              <a:rPr lang="en-US" sz="4000" b="1" dirty="0">
                <a:solidFill>
                  <a:schemeClr val="accent4"/>
                </a:solidFill>
                <a:latin typeface="Angsana New" panose="02020603050405020304" pitchFamily="18" charset="-34"/>
                <a:cs typeface="Angsana New" panose="02020603050405020304" pitchFamily="18" charset="-34"/>
              </a:rPr>
              <a:t>Sewer Dept.: </a:t>
            </a:r>
            <a:br>
              <a:rPr lang="en-US" sz="4000" b="1" dirty="0">
                <a:solidFill>
                  <a:schemeClr val="accent4"/>
                </a:solidFill>
                <a:latin typeface="Angsana New" panose="02020603050405020304" pitchFamily="18" charset="-34"/>
                <a:cs typeface="Angsana New" panose="02020603050405020304" pitchFamily="18" charset="-34"/>
              </a:rPr>
            </a:br>
            <a:r>
              <a:rPr lang="en-US" sz="4000" b="1" dirty="0">
                <a:solidFill>
                  <a:schemeClr val="accent4"/>
                </a:solidFill>
                <a:latin typeface="Angsana New" panose="02020603050405020304" pitchFamily="18" charset="-34"/>
                <a:cs typeface="Angsana New" panose="02020603050405020304" pitchFamily="18" charset="-34"/>
              </a:rPr>
              <a:t>Update to Current Infrastructure Project</a:t>
            </a:r>
            <a:endParaRPr lang="en-US" sz="4000" dirty="0">
              <a:solidFill>
                <a:schemeClr val="accent4"/>
              </a:solidFill>
              <a:latin typeface="Angsana New" panose="02020603050405020304" pitchFamily="18" charset="-34"/>
              <a:cs typeface="Angsana New" panose="02020603050405020304" pitchFamily="18" charset="-34"/>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08407474"/>
              </p:ext>
            </p:extLst>
          </p:nvPr>
        </p:nvGraphicFramePr>
        <p:xfrm>
          <a:off x="438148" y="2057400"/>
          <a:ext cx="8267703" cy="3949700"/>
        </p:xfrm>
        <a:graphic>
          <a:graphicData uri="http://schemas.openxmlformats.org/drawingml/2006/table">
            <a:tbl>
              <a:tblPr firstRow="1" bandRow="1">
                <a:tableStyleId>{5C22544A-7EE6-4342-B048-85BDC9FD1C3A}</a:tableStyleId>
              </a:tblPr>
              <a:tblGrid>
                <a:gridCol w="8267703">
                  <a:extLst>
                    <a:ext uri="{9D8B030D-6E8A-4147-A177-3AD203B41FA5}">
                      <a16:colId xmlns:a16="http://schemas.microsoft.com/office/drawing/2014/main" val="3534399972"/>
                    </a:ext>
                  </a:extLst>
                </a:gridCol>
              </a:tblGrid>
              <a:tr h="3949700">
                <a:tc>
                  <a:txBody>
                    <a:bodyPr/>
                    <a:lstStyle/>
                    <a:p>
                      <a:pPr lvl="0"/>
                      <a:r>
                        <a:rPr lang="en-US" sz="2800" b="1" u="sng" kern="1200" dirty="0">
                          <a:solidFill>
                            <a:schemeClr val="tx1"/>
                          </a:solidFill>
                          <a:effectLst/>
                          <a:latin typeface="+mn-lt"/>
                          <a:ea typeface="+mn-ea"/>
                          <a:cs typeface="+mn-cs"/>
                        </a:rPr>
                        <a:t>Creamery Road Pump Station</a:t>
                      </a:r>
                    </a:p>
                    <a:p>
                      <a:pPr marL="742950" lvl="1" indent="-285750">
                        <a:buFont typeface="Arial" panose="020B0604020202020204" pitchFamily="34" charset="0"/>
                        <a:buChar char="•"/>
                      </a:pPr>
                      <a:r>
                        <a:rPr lang="en-US" sz="2400" b="0" kern="1200" dirty="0">
                          <a:solidFill>
                            <a:schemeClr val="tx1"/>
                          </a:solidFill>
                          <a:effectLst/>
                          <a:latin typeface="+mn-lt"/>
                          <a:ea typeface="+mn-ea"/>
                          <a:cs typeface="+mn-cs"/>
                        </a:rPr>
                        <a:t>Board approved construction company May 1, 2023.</a:t>
                      </a:r>
                    </a:p>
                    <a:p>
                      <a:pPr marL="742950" lvl="1" indent="-285750">
                        <a:buFont typeface="Arial" panose="020B0604020202020204" pitchFamily="34" charset="0"/>
                        <a:buChar char="•"/>
                      </a:pPr>
                      <a:r>
                        <a:rPr lang="en-US" sz="2400" b="0" kern="1200" dirty="0">
                          <a:solidFill>
                            <a:schemeClr val="tx1"/>
                          </a:solidFill>
                          <a:effectLst/>
                          <a:latin typeface="+mn-lt"/>
                          <a:ea typeface="+mn-ea"/>
                          <a:cs typeface="+mn-cs"/>
                        </a:rPr>
                        <a:t>Awaiting USDA Authorization to Proceed to construction.</a:t>
                      </a:r>
                    </a:p>
                    <a:p>
                      <a:pPr marL="742950" lvl="1" indent="-285750">
                        <a:buFont typeface="Arial" panose="020B0604020202020204" pitchFamily="34" charset="0"/>
                        <a:buChar char="•"/>
                      </a:pPr>
                      <a:r>
                        <a:rPr lang="en-US" sz="2400" b="0" kern="1200" dirty="0">
                          <a:solidFill>
                            <a:schemeClr val="tx1"/>
                          </a:solidFill>
                          <a:effectLst/>
                          <a:latin typeface="+mn-lt"/>
                          <a:ea typeface="+mn-ea"/>
                          <a:cs typeface="+mn-cs"/>
                        </a:rPr>
                        <a:t>Anticipate breaking ground in June/July 2023.</a:t>
                      </a:r>
                    </a:p>
                    <a:p>
                      <a:pPr marL="742950" lvl="1" indent="-285750">
                        <a:buFont typeface="Arial" panose="020B0604020202020204" pitchFamily="34" charset="0"/>
                        <a:buChar char="•"/>
                      </a:pPr>
                      <a:r>
                        <a:rPr lang="en-US" sz="2400" b="0" kern="1200" dirty="0">
                          <a:solidFill>
                            <a:schemeClr val="tx1"/>
                          </a:solidFill>
                          <a:effectLst/>
                          <a:latin typeface="+mn-lt"/>
                          <a:ea typeface="+mn-ea"/>
                          <a:cs typeface="+mn-cs"/>
                        </a:rPr>
                        <a:t>Cost estimate has increased by $800,000 due to increases in material pricing.  </a:t>
                      </a:r>
                    </a:p>
                    <a:p>
                      <a:pPr marL="742950" lvl="1" indent="-285750">
                        <a:buFont typeface="Arial" panose="020B0604020202020204" pitchFamily="34" charset="0"/>
                        <a:buChar char="•"/>
                      </a:pPr>
                      <a:r>
                        <a:rPr lang="en-US" sz="2400" b="0" kern="1200" dirty="0">
                          <a:solidFill>
                            <a:schemeClr val="tx1"/>
                          </a:solidFill>
                          <a:effectLst/>
                          <a:latin typeface="+mn-lt"/>
                          <a:ea typeface="+mn-ea"/>
                          <a:cs typeface="+mn-cs"/>
                        </a:rPr>
                        <a:t>Time for construction has increased from 365 days to 450 days due to supply chain issues.</a:t>
                      </a:r>
                    </a:p>
                    <a:p>
                      <a:endParaRPr lang="en-US" dirty="0"/>
                    </a:p>
                  </a:txBody>
                  <a:tcPr marL="89623" marR="89623">
                    <a:solidFill>
                      <a:schemeClr val="accent3">
                        <a:lumMod val="40000"/>
                        <a:lumOff val="60000"/>
                      </a:schemeClr>
                    </a:solidFill>
                  </a:tcPr>
                </a:tc>
                <a:extLst>
                  <a:ext uri="{0D108BD9-81ED-4DB2-BD59-A6C34878D82A}">
                    <a16:rowId xmlns:a16="http://schemas.microsoft.com/office/drawing/2014/main" val="1003279365"/>
                  </a:ext>
                </a:extLst>
              </a:tr>
            </a:tbl>
          </a:graphicData>
        </a:graphic>
      </p:graphicFrame>
      <p:sp>
        <p:nvSpPr>
          <p:cNvPr id="3" name="Slide Number Placeholder 2"/>
          <p:cNvSpPr>
            <a:spLocks noGrp="1"/>
          </p:cNvSpPr>
          <p:nvPr>
            <p:ph type="sldNum" sz="quarter" idx="12"/>
          </p:nvPr>
        </p:nvSpPr>
        <p:spPr>
          <a:xfrm>
            <a:off x="6949440" y="5400935"/>
            <a:ext cx="2194560" cy="1397039"/>
          </a:xfrm>
        </p:spPr>
        <p:txBody>
          <a:bodyPr/>
          <a:lstStyle/>
          <a:p>
            <a:fld id="{41597707-FBF8-4415-A3B1-7F44884DE5C3}" type="slidenum">
              <a:rPr lang="en-US" sz="1200" smtClean="0">
                <a:solidFill>
                  <a:schemeClr val="tx1">
                    <a:alpha val="20000"/>
                  </a:schemeClr>
                </a:solidFill>
              </a:rPr>
              <a:pPr/>
              <a:t>56</a:t>
            </a:fld>
            <a:endParaRPr lang="en-US" sz="1200" dirty="0">
              <a:solidFill>
                <a:schemeClr val="tx1">
                  <a:alpha val="20000"/>
                </a:schemeClr>
              </a:solidFill>
            </a:endParaRPr>
          </a:p>
        </p:txBody>
      </p:sp>
    </p:spTree>
    <p:extLst>
      <p:ext uri="{BB962C8B-B14F-4D97-AF65-F5344CB8AC3E}">
        <p14:creationId xmlns:p14="http://schemas.microsoft.com/office/powerpoint/2010/main" val="1670245928"/>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304800"/>
            <a:ext cx="9144000" cy="1658198"/>
          </a:xfrm>
          <a:noFill/>
        </p:spPr>
        <p:txBody>
          <a:bodyPr>
            <a:normAutofit/>
          </a:bodyPr>
          <a:lstStyle/>
          <a:p>
            <a:pPr algn="ctr"/>
            <a:r>
              <a:rPr lang="en-US" sz="4000" b="1" dirty="0">
                <a:solidFill>
                  <a:schemeClr val="accent3"/>
                </a:solidFill>
                <a:latin typeface="Angsana New" panose="02020603050405020304" pitchFamily="18" charset="-34"/>
                <a:cs typeface="Angsana New" panose="02020603050405020304" pitchFamily="18" charset="-34"/>
              </a:rPr>
              <a:t>Sewer Dept.: </a:t>
            </a:r>
            <a:br>
              <a:rPr lang="en-US" sz="4000" b="1" dirty="0">
                <a:solidFill>
                  <a:schemeClr val="accent3"/>
                </a:solidFill>
                <a:latin typeface="Angsana New" panose="02020603050405020304" pitchFamily="18" charset="-34"/>
                <a:cs typeface="Angsana New" panose="02020603050405020304" pitchFamily="18" charset="-34"/>
              </a:rPr>
            </a:br>
            <a:r>
              <a:rPr lang="en-US" sz="4000" b="1" dirty="0">
                <a:solidFill>
                  <a:schemeClr val="accent3"/>
                </a:solidFill>
                <a:latin typeface="Angsana New" panose="02020603050405020304" pitchFamily="18" charset="-34"/>
                <a:cs typeface="Angsana New" panose="02020603050405020304" pitchFamily="18" charset="-34"/>
              </a:rPr>
              <a:t>Future Capital Improvement Projects</a:t>
            </a:r>
            <a:endParaRPr lang="en-US" sz="4000" dirty="0">
              <a:solidFill>
                <a:schemeClr val="accent3"/>
              </a:solidFill>
              <a:latin typeface="Angsana New" panose="02020603050405020304" pitchFamily="18" charset="-34"/>
              <a:cs typeface="Angsana New" panose="02020603050405020304" pitchFamily="18" charset="-34"/>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92874680"/>
              </p:ext>
            </p:extLst>
          </p:nvPr>
        </p:nvGraphicFramePr>
        <p:xfrm>
          <a:off x="381000" y="1905001"/>
          <a:ext cx="8267700" cy="1678074"/>
        </p:xfrm>
        <a:graphic>
          <a:graphicData uri="http://schemas.openxmlformats.org/drawingml/2006/table">
            <a:tbl>
              <a:tblPr firstRow="1" bandRow="1">
                <a:tableStyleId>{74C1A8A3-306A-4EB7-A6B1-4F7E0EB9C5D6}</a:tableStyleId>
              </a:tblPr>
              <a:tblGrid>
                <a:gridCol w="5435246">
                  <a:extLst>
                    <a:ext uri="{9D8B030D-6E8A-4147-A177-3AD203B41FA5}">
                      <a16:colId xmlns:a16="http://schemas.microsoft.com/office/drawing/2014/main" val="367885386"/>
                    </a:ext>
                  </a:extLst>
                </a:gridCol>
                <a:gridCol w="2832454">
                  <a:extLst>
                    <a:ext uri="{9D8B030D-6E8A-4147-A177-3AD203B41FA5}">
                      <a16:colId xmlns:a16="http://schemas.microsoft.com/office/drawing/2014/main" val="323210817"/>
                    </a:ext>
                  </a:extLst>
                </a:gridCol>
              </a:tblGrid>
              <a:tr h="559245">
                <a:tc>
                  <a:txBody>
                    <a:bodyPr/>
                    <a:lstStyle/>
                    <a:p>
                      <a:r>
                        <a:rPr lang="en-US" sz="3200" dirty="0"/>
                        <a:t>Project:</a:t>
                      </a:r>
                    </a:p>
                  </a:txBody>
                  <a:tcPr marL="89623" marR="89623">
                    <a:solidFill>
                      <a:schemeClr val="accent3">
                        <a:lumMod val="60000"/>
                        <a:lumOff val="40000"/>
                      </a:schemeClr>
                    </a:solidFill>
                  </a:tcPr>
                </a:tc>
                <a:tc>
                  <a:txBody>
                    <a:bodyPr/>
                    <a:lstStyle/>
                    <a:p>
                      <a:pPr algn="r"/>
                      <a:r>
                        <a:rPr lang="en-US" sz="3200" dirty="0"/>
                        <a:t>Time</a:t>
                      </a:r>
                      <a:r>
                        <a:rPr lang="en-US" sz="3200" baseline="0" dirty="0"/>
                        <a:t> Frame</a:t>
                      </a:r>
                      <a:r>
                        <a:rPr lang="en-US" sz="3200" dirty="0"/>
                        <a:t>:</a:t>
                      </a:r>
                    </a:p>
                  </a:txBody>
                  <a:tcPr marL="89623" marR="89623">
                    <a:solidFill>
                      <a:schemeClr val="accent3">
                        <a:lumMod val="60000"/>
                        <a:lumOff val="40000"/>
                      </a:schemeClr>
                    </a:solidFill>
                  </a:tcPr>
                </a:tc>
                <a:extLst>
                  <a:ext uri="{0D108BD9-81ED-4DB2-BD59-A6C34878D82A}">
                    <a16:rowId xmlns:a16="http://schemas.microsoft.com/office/drawing/2014/main" val="1732749453"/>
                  </a:ext>
                </a:extLst>
              </a:tr>
              <a:tr h="1098954">
                <a:tc>
                  <a:txBody>
                    <a:bodyPr/>
                    <a:lstStyle/>
                    <a:p>
                      <a:pPr marL="0" marR="0" algn="l">
                        <a:spcBef>
                          <a:spcPts val="0"/>
                        </a:spcBef>
                        <a:spcAft>
                          <a:spcPts val="0"/>
                        </a:spcAft>
                      </a:pPr>
                      <a:r>
                        <a:rPr lang="en-US" sz="2000" kern="1200" dirty="0">
                          <a:solidFill>
                            <a:schemeClr val="dk1"/>
                          </a:solidFill>
                          <a:latin typeface="+mn-lt"/>
                          <a:ea typeface="+mn-ea"/>
                          <a:cs typeface="+mn-cs"/>
                        </a:rPr>
                        <a:t>Sewer Relining: various</a:t>
                      </a:r>
                      <a:r>
                        <a:rPr lang="en-US" sz="2000" kern="1200" baseline="0" dirty="0">
                          <a:solidFill>
                            <a:schemeClr val="dk1"/>
                          </a:solidFill>
                          <a:latin typeface="+mn-lt"/>
                          <a:ea typeface="+mn-ea"/>
                          <a:cs typeface="+mn-cs"/>
                        </a:rPr>
                        <a:t> lines, including W. Main St. &amp; Tannery Dr.</a:t>
                      </a:r>
                      <a:endParaRPr lang="en-US" sz="2000" kern="1200" dirty="0">
                        <a:solidFill>
                          <a:schemeClr val="dk1"/>
                        </a:solidFill>
                        <a:latin typeface="+mn-lt"/>
                        <a:ea typeface="+mn-ea"/>
                        <a:cs typeface="+mn-cs"/>
                      </a:endParaRPr>
                    </a:p>
                  </a:txBody>
                  <a:tcPr marL="67217" marR="67217" marT="0" marB="0" anchor="ctr">
                    <a:solidFill>
                      <a:schemeClr val="accent3">
                        <a:lumMod val="40000"/>
                        <a:lumOff val="60000"/>
                      </a:schemeClr>
                    </a:solidFill>
                  </a:tcPr>
                </a:tc>
                <a:tc>
                  <a:txBody>
                    <a:bodyPr/>
                    <a:lstStyle/>
                    <a:p>
                      <a:pPr marL="0" marR="0" algn="r">
                        <a:spcBef>
                          <a:spcPts val="0"/>
                        </a:spcBef>
                        <a:spcAft>
                          <a:spcPts val="0"/>
                        </a:spcAft>
                      </a:pPr>
                      <a:r>
                        <a:rPr lang="en-US" sz="2000" kern="1200" dirty="0">
                          <a:solidFill>
                            <a:schemeClr val="dk1"/>
                          </a:solidFill>
                          <a:latin typeface="+mn-lt"/>
                          <a:ea typeface="+mn-ea"/>
                          <a:cs typeface="+mn-cs"/>
                        </a:rPr>
                        <a:t>FY</a:t>
                      </a:r>
                      <a:r>
                        <a:rPr lang="en-US" sz="2000" kern="1200" baseline="0" dirty="0">
                          <a:solidFill>
                            <a:schemeClr val="dk1"/>
                          </a:solidFill>
                          <a:latin typeface="+mn-lt"/>
                          <a:ea typeface="+mn-ea"/>
                          <a:cs typeface="+mn-cs"/>
                        </a:rPr>
                        <a:t> </a:t>
                      </a:r>
                      <a:r>
                        <a:rPr lang="en-US" sz="2000" kern="1200" dirty="0">
                          <a:solidFill>
                            <a:schemeClr val="dk1"/>
                          </a:solidFill>
                          <a:latin typeface="+mn-lt"/>
                          <a:ea typeface="+mn-ea"/>
                          <a:cs typeface="+mn-cs"/>
                        </a:rPr>
                        <a:t>24-28</a:t>
                      </a:r>
                    </a:p>
                  </a:txBody>
                  <a:tcPr marL="67217" marR="67217" marT="0" marB="0" anchor="ctr">
                    <a:solidFill>
                      <a:schemeClr val="accent3">
                        <a:lumMod val="40000"/>
                        <a:lumOff val="60000"/>
                      </a:schemeClr>
                    </a:solidFill>
                  </a:tcPr>
                </a:tc>
                <a:extLst>
                  <a:ext uri="{0D108BD9-81ED-4DB2-BD59-A6C34878D82A}">
                    <a16:rowId xmlns:a16="http://schemas.microsoft.com/office/drawing/2014/main" val="3526308435"/>
                  </a:ext>
                </a:extLst>
              </a:tr>
            </a:tbl>
          </a:graphicData>
        </a:graphic>
      </p:graphicFrame>
      <p:sp>
        <p:nvSpPr>
          <p:cNvPr id="3" name="Slide Number Placeholder 2"/>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57</a:t>
            </a:fld>
            <a:endParaRPr lang="en-US" sz="1200" dirty="0">
              <a:solidFill>
                <a:schemeClr val="tx1">
                  <a:alpha val="20000"/>
                </a:schemeClr>
              </a:solidFill>
            </a:endParaRPr>
          </a:p>
        </p:txBody>
      </p:sp>
      <p:graphicFrame>
        <p:nvGraphicFramePr>
          <p:cNvPr id="4" name="Table 3">
            <a:extLst>
              <a:ext uri="{FF2B5EF4-FFF2-40B4-BE49-F238E27FC236}">
                <a16:creationId xmlns:a16="http://schemas.microsoft.com/office/drawing/2014/main" id="{27B03606-01CC-DF9B-7575-7D81CE195E74}"/>
              </a:ext>
            </a:extLst>
          </p:cNvPr>
          <p:cNvGraphicFramePr>
            <a:graphicFrameLocks noGrp="1"/>
          </p:cNvGraphicFramePr>
          <p:nvPr>
            <p:extLst>
              <p:ext uri="{D42A27DB-BD31-4B8C-83A1-F6EECF244321}">
                <p14:modId xmlns:p14="http://schemas.microsoft.com/office/powerpoint/2010/main" val="2190946771"/>
              </p:ext>
            </p:extLst>
          </p:nvPr>
        </p:nvGraphicFramePr>
        <p:xfrm>
          <a:off x="381000" y="3583076"/>
          <a:ext cx="8267700" cy="862027"/>
        </p:xfrm>
        <a:graphic>
          <a:graphicData uri="http://schemas.openxmlformats.org/drawingml/2006/table">
            <a:tbl>
              <a:tblPr firstRow="1" bandRow="1">
                <a:tableStyleId>{74C1A8A3-306A-4EB7-A6B1-4F7E0EB9C5D6}</a:tableStyleId>
              </a:tblPr>
              <a:tblGrid>
                <a:gridCol w="5435246">
                  <a:extLst>
                    <a:ext uri="{9D8B030D-6E8A-4147-A177-3AD203B41FA5}">
                      <a16:colId xmlns:a16="http://schemas.microsoft.com/office/drawing/2014/main" val="104137153"/>
                    </a:ext>
                  </a:extLst>
                </a:gridCol>
                <a:gridCol w="2832454">
                  <a:extLst>
                    <a:ext uri="{9D8B030D-6E8A-4147-A177-3AD203B41FA5}">
                      <a16:colId xmlns:a16="http://schemas.microsoft.com/office/drawing/2014/main" val="3742362439"/>
                    </a:ext>
                  </a:extLst>
                </a:gridCol>
              </a:tblGrid>
              <a:tr h="290581">
                <a:tc>
                  <a:txBody>
                    <a:bodyPr/>
                    <a:lstStyle/>
                    <a:p>
                      <a:r>
                        <a:rPr lang="en-US" sz="1800" b="0" dirty="0">
                          <a:solidFill>
                            <a:schemeClr val="tx1"/>
                          </a:solidFill>
                        </a:rPr>
                        <a:t>Additional Smart Manhole Covers</a:t>
                      </a:r>
                    </a:p>
                  </a:txBody>
                  <a:tcPr marL="89623" marR="89623">
                    <a:solidFill>
                      <a:schemeClr val="accent3">
                        <a:lumMod val="60000"/>
                        <a:lumOff val="40000"/>
                      </a:schemeClr>
                    </a:solidFill>
                  </a:tcPr>
                </a:tc>
                <a:tc>
                  <a:txBody>
                    <a:bodyPr/>
                    <a:lstStyle/>
                    <a:p>
                      <a:pPr algn="r"/>
                      <a:r>
                        <a:rPr lang="en-US" sz="1800" b="0" dirty="0">
                          <a:solidFill>
                            <a:schemeClr val="tx1"/>
                          </a:solidFill>
                        </a:rPr>
                        <a:t>FY 24-28</a:t>
                      </a:r>
                    </a:p>
                  </a:txBody>
                  <a:tcPr marL="89623" marR="89623">
                    <a:solidFill>
                      <a:schemeClr val="accent3">
                        <a:lumMod val="60000"/>
                        <a:lumOff val="40000"/>
                      </a:schemeClr>
                    </a:solidFill>
                  </a:tcPr>
                </a:tc>
                <a:extLst>
                  <a:ext uri="{0D108BD9-81ED-4DB2-BD59-A6C34878D82A}">
                    <a16:rowId xmlns:a16="http://schemas.microsoft.com/office/drawing/2014/main" val="3072252001"/>
                  </a:ext>
                </a:extLst>
              </a:tr>
              <a:tr h="496267">
                <a:tc>
                  <a:txBody>
                    <a:bodyPr/>
                    <a:lstStyle/>
                    <a:p>
                      <a:pPr marL="0" marR="0" algn="l">
                        <a:spcBef>
                          <a:spcPts val="0"/>
                        </a:spcBef>
                        <a:spcAft>
                          <a:spcPts val="0"/>
                        </a:spcAft>
                      </a:pPr>
                      <a:r>
                        <a:rPr lang="en-US" sz="1800" kern="1200" dirty="0">
                          <a:solidFill>
                            <a:schemeClr val="dk1"/>
                          </a:solidFill>
                          <a:latin typeface="+mn-lt"/>
                          <a:ea typeface="+mn-ea"/>
                          <a:cs typeface="+mn-cs"/>
                        </a:rPr>
                        <a:t>Lagoon Liner Replacement</a:t>
                      </a:r>
                    </a:p>
                  </a:txBody>
                  <a:tcPr marL="67217" marR="67217" marT="0" marB="0" anchor="ctr">
                    <a:solidFill>
                      <a:schemeClr val="accent3">
                        <a:lumMod val="40000"/>
                        <a:lumOff val="60000"/>
                      </a:schemeClr>
                    </a:solidFill>
                  </a:tcPr>
                </a:tc>
                <a:tc>
                  <a:txBody>
                    <a:bodyPr/>
                    <a:lstStyle/>
                    <a:p>
                      <a:pPr marL="0" marR="0" algn="r">
                        <a:spcBef>
                          <a:spcPts val="0"/>
                        </a:spcBef>
                        <a:spcAft>
                          <a:spcPts val="0"/>
                        </a:spcAft>
                      </a:pPr>
                      <a:r>
                        <a:rPr lang="en-US" sz="1800" kern="1200" dirty="0">
                          <a:solidFill>
                            <a:schemeClr val="dk1"/>
                          </a:solidFill>
                          <a:latin typeface="+mn-lt"/>
                          <a:ea typeface="+mn-ea"/>
                          <a:cs typeface="+mn-cs"/>
                        </a:rPr>
                        <a:t>FY 24-28</a:t>
                      </a:r>
                    </a:p>
                  </a:txBody>
                  <a:tcPr marL="67217" marR="67217" marT="0" marB="0" anchor="ctr">
                    <a:solidFill>
                      <a:schemeClr val="accent3">
                        <a:lumMod val="40000"/>
                        <a:lumOff val="60000"/>
                      </a:schemeClr>
                    </a:solidFill>
                  </a:tcPr>
                </a:tc>
                <a:extLst>
                  <a:ext uri="{0D108BD9-81ED-4DB2-BD59-A6C34878D82A}">
                    <a16:rowId xmlns:a16="http://schemas.microsoft.com/office/drawing/2014/main" val="1299982040"/>
                  </a:ext>
                </a:extLst>
              </a:tr>
            </a:tbl>
          </a:graphicData>
        </a:graphic>
      </p:graphicFrame>
      <p:graphicFrame>
        <p:nvGraphicFramePr>
          <p:cNvPr id="6" name="Table 5">
            <a:extLst>
              <a:ext uri="{FF2B5EF4-FFF2-40B4-BE49-F238E27FC236}">
                <a16:creationId xmlns:a16="http://schemas.microsoft.com/office/drawing/2014/main" id="{9352EF9D-4AF7-E25F-96F3-4EA144110F6A}"/>
              </a:ext>
            </a:extLst>
          </p:cNvPr>
          <p:cNvGraphicFramePr>
            <a:graphicFrameLocks noGrp="1"/>
          </p:cNvGraphicFramePr>
          <p:nvPr>
            <p:extLst>
              <p:ext uri="{D42A27DB-BD31-4B8C-83A1-F6EECF244321}">
                <p14:modId xmlns:p14="http://schemas.microsoft.com/office/powerpoint/2010/main" val="3912919395"/>
              </p:ext>
            </p:extLst>
          </p:nvPr>
        </p:nvGraphicFramePr>
        <p:xfrm>
          <a:off x="381000" y="4445103"/>
          <a:ext cx="8267700" cy="868000"/>
        </p:xfrm>
        <a:graphic>
          <a:graphicData uri="http://schemas.openxmlformats.org/drawingml/2006/table">
            <a:tbl>
              <a:tblPr firstRow="1" bandRow="1">
                <a:tableStyleId>{74C1A8A3-306A-4EB7-A6B1-4F7E0EB9C5D6}</a:tableStyleId>
              </a:tblPr>
              <a:tblGrid>
                <a:gridCol w="5435246">
                  <a:extLst>
                    <a:ext uri="{9D8B030D-6E8A-4147-A177-3AD203B41FA5}">
                      <a16:colId xmlns:a16="http://schemas.microsoft.com/office/drawing/2014/main" val="104137153"/>
                    </a:ext>
                  </a:extLst>
                </a:gridCol>
                <a:gridCol w="2832454">
                  <a:extLst>
                    <a:ext uri="{9D8B030D-6E8A-4147-A177-3AD203B41FA5}">
                      <a16:colId xmlns:a16="http://schemas.microsoft.com/office/drawing/2014/main" val="3742362439"/>
                    </a:ext>
                  </a:extLst>
                </a:gridCol>
              </a:tblGrid>
              <a:tr h="868000">
                <a:tc>
                  <a:txBody>
                    <a:bodyPr/>
                    <a:lstStyle/>
                    <a:p>
                      <a:r>
                        <a:rPr lang="en-US" sz="1800" b="0" dirty="0">
                          <a:solidFill>
                            <a:schemeClr val="tx1"/>
                          </a:solidFill>
                        </a:rPr>
                        <a:t>Heating System and/ or Addition at WWTP</a:t>
                      </a:r>
                    </a:p>
                  </a:txBody>
                  <a:tcPr marL="89623" marR="89623">
                    <a:solidFill>
                      <a:schemeClr val="accent3">
                        <a:lumMod val="60000"/>
                        <a:lumOff val="40000"/>
                      </a:schemeClr>
                    </a:solidFill>
                  </a:tcPr>
                </a:tc>
                <a:tc>
                  <a:txBody>
                    <a:bodyPr/>
                    <a:lstStyle/>
                    <a:p>
                      <a:pPr algn="r"/>
                      <a:r>
                        <a:rPr lang="en-US" sz="1800" b="0" dirty="0">
                          <a:solidFill>
                            <a:schemeClr val="tx1"/>
                          </a:solidFill>
                        </a:rPr>
                        <a:t>FY 24-26</a:t>
                      </a:r>
                    </a:p>
                  </a:txBody>
                  <a:tcPr marL="89623" marR="89623">
                    <a:solidFill>
                      <a:schemeClr val="accent3">
                        <a:lumMod val="60000"/>
                        <a:lumOff val="40000"/>
                      </a:schemeClr>
                    </a:solidFill>
                  </a:tcPr>
                </a:tc>
                <a:extLst>
                  <a:ext uri="{0D108BD9-81ED-4DB2-BD59-A6C34878D82A}">
                    <a16:rowId xmlns:a16="http://schemas.microsoft.com/office/drawing/2014/main" val="3072252001"/>
                  </a:ext>
                </a:extLst>
              </a:tr>
            </a:tbl>
          </a:graphicData>
        </a:graphic>
      </p:graphicFrame>
    </p:spTree>
    <p:extLst>
      <p:ext uri="{BB962C8B-B14F-4D97-AF65-F5344CB8AC3E}">
        <p14:creationId xmlns:p14="http://schemas.microsoft.com/office/powerpoint/2010/main" val="835719531"/>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4">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tool&#10;&#10;Description automatically generated">
            <a:extLst>
              <a:ext uri="{FF2B5EF4-FFF2-40B4-BE49-F238E27FC236}">
                <a16:creationId xmlns:a16="http://schemas.microsoft.com/office/drawing/2014/main" id="{D4D1B5C1-423E-A07D-5ABC-37307194E247}"/>
              </a:ext>
            </a:extLst>
          </p:cNvPr>
          <p:cNvPicPr>
            <a:picLocks noChangeAspect="1"/>
          </p:cNvPicPr>
          <p:nvPr/>
        </p:nvPicPr>
        <p:blipFill rotWithShape="1">
          <a:blip r:embed="rId2" cstate="print">
            <a:alphaModFix amt="4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000" r="-1" b="-1"/>
          <a:stretch/>
        </p:blipFill>
        <p:spPr>
          <a:xfrm>
            <a:off x="20" y="10"/>
            <a:ext cx="9143980" cy="6857990"/>
          </a:xfrm>
          <a:prstGeom prst="rect">
            <a:avLst/>
          </a:prstGeom>
        </p:spPr>
      </p:pic>
      <p:sp>
        <p:nvSpPr>
          <p:cNvPr id="2" name="Title 1"/>
          <p:cNvSpPr>
            <a:spLocks noGrp="1"/>
          </p:cNvSpPr>
          <p:nvPr>
            <p:ph type="title"/>
          </p:nvPr>
        </p:nvSpPr>
        <p:spPr>
          <a:xfrm>
            <a:off x="452628" y="770467"/>
            <a:ext cx="8086725" cy="3352800"/>
          </a:xfrm>
        </p:spPr>
        <p:txBody>
          <a:bodyPr vert="horz" lIns="91440" tIns="45720" rIns="91440" bIns="45720" rtlCol="0" anchor="b">
            <a:normAutofit/>
          </a:bodyPr>
          <a:lstStyle/>
          <a:p>
            <a:pPr>
              <a:lnSpc>
                <a:spcPct val="80000"/>
              </a:lnSpc>
            </a:pPr>
            <a:r>
              <a:rPr lang="en-US" sz="8800" b="1" kern="1200" spc="-120" baseline="0">
                <a:solidFill>
                  <a:schemeClr val="tx1"/>
                </a:solidFill>
                <a:latin typeface="+mj-lt"/>
                <a:ea typeface="+mj-ea"/>
                <a:cs typeface="+mj-cs"/>
              </a:rPr>
              <a:t>Other Budget Items</a:t>
            </a:r>
            <a:endParaRPr lang="en-US" sz="8800" b="1" kern="1200" spc="-120" baseline="0" dirty="0">
              <a:solidFill>
                <a:schemeClr val="tx1"/>
              </a:solidFill>
              <a:latin typeface="+mj-lt"/>
              <a:ea typeface="+mj-ea"/>
              <a:cs typeface="+mj-cs"/>
            </a:endParaRPr>
          </a:p>
        </p:txBody>
      </p:sp>
      <p:sp>
        <p:nvSpPr>
          <p:cNvPr id="3" name="Slide Number Placeholder 2"/>
          <p:cNvSpPr>
            <a:spLocks noGrp="1"/>
          </p:cNvSpPr>
          <p:nvPr>
            <p:ph type="sldNum" sz="quarter" idx="12"/>
          </p:nvPr>
        </p:nvSpPr>
        <p:spPr>
          <a:xfrm>
            <a:off x="6912206" y="5389013"/>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chemeClr val="tx1">
                    <a:alpha val="20000"/>
                  </a:schemeClr>
                </a:solidFill>
              </a:rPr>
              <a:pPr defTabSz="914400">
                <a:lnSpc>
                  <a:spcPct val="90000"/>
                </a:lnSpc>
                <a:spcAft>
                  <a:spcPts val="600"/>
                </a:spcAft>
              </a:pPr>
              <a:t>58</a:t>
            </a:fld>
            <a:endParaRPr lang="en-US" sz="1200" dirty="0">
              <a:solidFill>
                <a:schemeClr val="tx1">
                  <a:alpha val="20000"/>
                </a:schemeClr>
              </a:solidFill>
            </a:endParaRPr>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25000">
              <a:schemeClr val="bg2"/>
            </a:gs>
            <a:gs pos="0">
              <a:schemeClr val="tx2">
                <a:lumMod val="10000"/>
                <a:lumOff val="9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067800" cy="990600"/>
          </a:xfrm>
          <a:noFill/>
        </p:spPr>
        <p:txBody>
          <a:bodyPr>
            <a:normAutofit/>
          </a:bodyPr>
          <a:lstStyle/>
          <a:p>
            <a:pPr algn="ctr"/>
            <a:r>
              <a:rPr lang="en-US" sz="4000" b="1" dirty="0">
                <a:latin typeface="Angsana New" panose="02020603050405020304" pitchFamily="18" charset="-34"/>
                <a:cs typeface="Angsana New" panose="02020603050405020304" pitchFamily="18" charset="-34"/>
              </a:rPr>
              <a:t>Pool Revenue to Date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67999383"/>
              </p:ext>
            </p:extLst>
          </p:nvPr>
        </p:nvGraphicFramePr>
        <p:xfrm>
          <a:off x="457200" y="1066800"/>
          <a:ext cx="8229600" cy="530531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6949440" y="5425519"/>
            <a:ext cx="2194560" cy="1397039"/>
          </a:xfrm>
        </p:spPr>
        <p:txBody>
          <a:bodyPr/>
          <a:lstStyle/>
          <a:p>
            <a:fld id="{41597707-FBF8-4415-A3B1-7F44884DE5C3}" type="slidenum">
              <a:rPr lang="en-US" sz="1200" smtClean="0">
                <a:solidFill>
                  <a:schemeClr val="tx1">
                    <a:alpha val="20000"/>
                  </a:schemeClr>
                </a:solidFill>
              </a:rPr>
              <a:pPr/>
              <a:t>59</a:t>
            </a:fld>
            <a:endParaRPr lang="en-US" sz="1200" dirty="0">
              <a:solidFill>
                <a:schemeClr val="tx1">
                  <a:alpha val="20000"/>
                </a:schemeClr>
              </a:solidFill>
            </a:endParaRPr>
          </a:p>
        </p:txBody>
      </p:sp>
      <p:sp>
        <p:nvSpPr>
          <p:cNvPr id="3" name="TextBox 2">
            <a:extLst>
              <a:ext uri="{FF2B5EF4-FFF2-40B4-BE49-F238E27FC236}">
                <a16:creationId xmlns:a16="http://schemas.microsoft.com/office/drawing/2014/main" id="{183E2A94-D0B2-06B5-33FF-EB536221A4CD}"/>
              </a:ext>
            </a:extLst>
          </p:cNvPr>
          <p:cNvSpPr txBox="1"/>
          <p:nvPr/>
        </p:nvSpPr>
        <p:spPr>
          <a:xfrm>
            <a:off x="5304938" y="6228005"/>
            <a:ext cx="1158240" cy="369332"/>
          </a:xfrm>
          <a:prstGeom prst="rect">
            <a:avLst/>
          </a:prstGeom>
          <a:noFill/>
        </p:spPr>
        <p:txBody>
          <a:bodyPr wrap="square" rtlCol="0">
            <a:spAutoFit/>
          </a:bodyPr>
          <a:lstStyle/>
          <a:p>
            <a:r>
              <a:rPr lang="en-US" dirty="0"/>
              <a:t>*pre-covid</a:t>
            </a:r>
          </a:p>
        </p:txBody>
      </p:sp>
      <p:sp>
        <p:nvSpPr>
          <p:cNvPr id="5" name="TextBox 4">
            <a:extLst>
              <a:ext uri="{FF2B5EF4-FFF2-40B4-BE49-F238E27FC236}">
                <a16:creationId xmlns:a16="http://schemas.microsoft.com/office/drawing/2014/main" id="{AA94205B-6D4B-AD8E-B6FE-42652F3A8C96}"/>
              </a:ext>
            </a:extLst>
          </p:cNvPr>
          <p:cNvSpPr txBox="1"/>
          <p:nvPr/>
        </p:nvSpPr>
        <p:spPr>
          <a:xfrm>
            <a:off x="6474519" y="6228005"/>
            <a:ext cx="822960" cy="369332"/>
          </a:xfrm>
          <a:prstGeom prst="rect">
            <a:avLst/>
          </a:prstGeom>
          <a:noFill/>
        </p:spPr>
        <p:txBody>
          <a:bodyPr wrap="square" rtlCol="0">
            <a:spAutoFit/>
          </a:bodyPr>
          <a:lstStyle/>
          <a:p>
            <a:r>
              <a:rPr lang="en-US" dirty="0"/>
              <a:t>*covid</a:t>
            </a:r>
          </a:p>
        </p:txBody>
      </p:sp>
    </p:spTree>
    <p:extLst>
      <p:ext uri="{BB962C8B-B14F-4D97-AF65-F5344CB8AC3E}">
        <p14:creationId xmlns:p14="http://schemas.microsoft.com/office/powerpoint/2010/main" val="1082710971"/>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16" y="-77482"/>
            <a:ext cx="9176861" cy="1024467"/>
          </a:xfrm>
        </p:spPr>
        <p:txBody>
          <a:bodyPr>
            <a:normAutofit/>
          </a:bodyPr>
          <a:lstStyle/>
          <a:p>
            <a:pPr algn="ctr"/>
            <a:r>
              <a:rPr lang="en-US" sz="3600" b="1" dirty="0">
                <a:solidFill>
                  <a:schemeClr val="accent2">
                    <a:lumMod val="50000"/>
                  </a:schemeClr>
                </a:solidFill>
                <a:latin typeface="Angsana New" panose="02020603050405020304" pitchFamily="18" charset="-34"/>
                <a:cs typeface="Angsana New" panose="02020603050405020304" pitchFamily="18" charset="-34"/>
              </a:rPr>
              <a:t>COVID-19 Impact on Revenue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24851755"/>
              </p:ext>
            </p:extLst>
          </p:nvPr>
        </p:nvGraphicFramePr>
        <p:xfrm>
          <a:off x="115164" y="1519276"/>
          <a:ext cx="8419235" cy="54403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6987617" y="5460961"/>
            <a:ext cx="2194560" cy="1397039"/>
          </a:xfrm>
        </p:spPr>
        <p:txBody>
          <a:bodyPr/>
          <a:lstStyle/>
          <a:p>
            <a:fld id="{41597707-FBF8-4415-A3B1-7F44884DE5C3}" type="slidenum">
              <a:rPr lang="en-US" sz="1200" b="1" smtClean="0">
                <a:solidFill>
                  <a:schemeClr val="tx1">
                    <a:alpha val="20000"/>
                  </a:schemeClr>
                </a:solidFill>
              </a:rPr>
              <a:pPr/>
              <a:t>6</a:t>
            </a:fld>
            <a:endParaRPr lang="en-US" sz="1200" b="1" dirty="0">
              <a:solidFill>
                <a:schemeClr val="tx1">
                  <a:alpha val="20000"/>
                </a:schemeClr>
              </a:solidFill>
            </a:endParaRPr>
          </a:p>
        </p:txBody>
      </p:sp>
      <p:sp>
        <p:nvSpPr>
          <p:cNvPr id="8" name="TextBox 7">
            <a:extLst>
              <a:ext uri="{FF2B5EF4-FFF2-40B4-BE49-F238E27FC236}">
                <a16:creationId xmlns:a16="http://schemas.microsoft.com/office/drawing/2014/main" id="{F810EDF0-257E-A7E5-1BE1-F72CC3073617}"/>
              </a:ext>
            </a:extLst>
          </p:cNvPr>
          <p:cNvSpPr txBox="1"/>
          <p:nvPr/>
        </p:nvSpPr>
        <p:spPr>
          <a:xfrm>
            <a:off x="104532" y="728111"/>
            <a:ext cx="9077645" cy="523220"/>
          </a:xfrm>
          <a:prstGeom prst="rect">
            <a:avLst/>
          </a:prstGeom>
          <a:noFill/>
        </p:spPr>
        <p:txBody>
          <a:bodyPr wrap="square" rtlCol="0">
            <a:spAutoFit/>
          </a:bodyPr>
          <a:lstStyle/>
          <a:p>
            <a:pPr algn="ctr"/>
            <a:r>
              <a:rPr lang="en-US" sz="2800" b="1" dirty="0">
                <a:solidFill>
                  <a:schemeClr val="accent2">
                    <a:lumMod val="50000"/>
                  </a:schemeClr>
                </a:solidFill>
                <a:latin typeface="Angsana New" panose="02020603050405020304" pitchFamily="18" charset="-34"/>
                <a:cs typeface="Angsana New" panose="02020603050405020304" pitchFamily="18" charset="-34"/>
              </a:rPr>
              <a:t>* Finally back to pre-covid revenue</a:t>
            </a:r>
          </a:p>
        </p:txBody>
      </p:sp>
    </p:spTree>
    <p:extLst>
      <p:ext uri="{BB962C8B-B14F-4D97-AF65-F5344CB8AC3E}">
        <p14:creationId xmlns:p14="http://schemas.microsoft.com/office/powerpoint/2010/main" val="1547696417"/>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54106">
              <a:srgbClr val="E6EEEB"/>
            </a:gs>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126"/>
            <a:ext cx="9144000" cy="1658198"/>
          </a:xfrm>
          <a:noFill/>
        </p:spPr>
        <p:txBody>
          <a:bodyPr>
            <a:normAutofit/>
          </a:bodyPr>
          <a:lstStyle/>
          <a:p>
            <a:pPr algn="ctr"/>
            <a:r>
              <a:rPr lang="en-US" sz="4000" b="1" dirty="0">
                <a:solidFill>
                  <a:schemeClr val="accent6"/>
                </a:solidFill>
                <a:latin typeface="Angsana New" panose="02020603050405020304" pitchFamily="18" charset="-34"/>
                <a:cs typeface="Angsana New" panose="02020603050405020304" pitchFamily="18" charset="-34"/>
              </a:rPr>
              <a:t>Electric Budget</a:t>
            </a:r>
            <a:br>
              <a:rPr lang="en-US" sz="4000" dirty="0">
                <a:solidFill>
                  <a:schemeClr val="accent6"/>
                </a:solidFill>
                <a:latin typeface="Angsana New" panose="02020603050405020304" pitchFamily="18" charset="-34"/>
                <a:cs typeface="Angsana New" panose="02020603050405020304" pitchFamily="18" charset="-34"/>
              </a:rPr>
            </a:br>
            <a:r>
              <a:rPr lang="en-US" sz="4000" dirty="0">
                <a:solidFill>
                  <a:schemeClr val="accent6"/>
                </a:solidFill>
                <a:latin typeface="Angsana New" panose="02020603050405020304" pitchFamily="18" charset="-34"/>
                <a:cs typeface="Angsana New" panose="02020603050405020304" pitchFamily="18" charset="-34"/>
              </a:rPr>
              <a:t>FY 2020 to FY 2024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3798971"/>
              </p:ext>
            </p:extLst>
          </p:nvPr>
        </p:nvGraphicFramePr>
        <p:xfrm>
          <a:off x="76200" y="1295400"/>
          <a:ext cx="88392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889189" y="5446784"/>
            <a:ext cx="2194560" cy="1397039"/>
          </a:xfrm>
        </p:spPr>
        <p:txBody>
          <a:bodyPr/>
          <a:lstStyle/>
          <a:p>
            <a:fld id="{41597707-FBF8-4415-A3B1-7F44884DE5C3}" type="slidenum">
              <a:rPr lang="en-US" sz="1200" smtClean="0">
                <a:solidFill>
                  <a:schemeClr val="tx1">
                    <a:alpha val="20000"/>
                  </a:schemeClr>
                </a:solidFill>
              </a:rPr>
              <a:pPr/>
              <a:t>60</a:t>
            </a:fld>
            <a:endParaRPr lang="en-US" sz="1200" dirty="0">
              <a:solidFill>
                <a:schemeClr val="tx1">
                  <a:alpha val="20000"/>
                </a:schemeClr>
              </a:solidFill>
            </a:endParaRP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54106">
              <a:srgbClr val="E6EEEB"/>
            </a:gs>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855" y="35088"/>
            <a:ext cx="8229600" cy="731683"/>
          </a:xfrm>
          <a:noFill/>
          <a:ln>
            <a:noFill/>
          </a:ln>
        </p:spPr>
        <p:txBody>
          <a:bodyPr>
            <a:normAutofit fontScale="90000"/>
          </a:bodyPr>
          <a:lstStyle/>
          <a:p>
            <a:pPr algn="ctr"/>
            <a:r>
              <a:rPr lang="en-US" b="1" dirty="0">
                <a:solidFill>
                  <a:schemeClr val="accent6"/>
                </a:solidFill>
                <a:latin typeface="Angsana New" panose="02020603050405020304" pitchFamily="18" charset="-34"/>
                <a:cs typeface="Angsana New" panose="02020603050405020304" pitchFamily="18" charset="-34"/>
              </a:rPr>
              <a:t>Town Energy Expenses</a:t>
            </a:r>
          </a:p>
        </p:txBody>
      </p:sp>
      <p:sp>
        <p:nvSpPr>
          <p:cNvPr id="3" name="Slide Number Placeholder 2"/>
          <p:cNvSpPr>
            <a:spLocks noGrp="1"/>
          </p:cNvSpPr>
          <p:nvPr>
            <p:ph type="sldNum" sz="quarter" idx="12"/>
          </p:nvPr>
        </p:nvSpPr>
        <p:spPr>
          <a:xfrm>
            <a:off x="6937035" y="5460961"/>
            <a:ext cx="2194560" cy="1397039"/>
          </a:xfrm>
        </p:spPr>
        <p:txBody>
          <a:bodyPr/>
          <a:lstStyle/>
          <a:p>
            <a:fld id="{41597707-FBF8-4415-A3B1-7F44884DE5C3}" type="slidenum">
              <a:rPr lang="en-US" sz="1200" smtClean="0">
                <a:solidFill>
                  <a:schemeClr val="tx1">
                    <a:alpha val="20000"/>
                  </a:schemeClr>
                </a:solidFill>
              </a:rPr>
              <a:pPr/>
              <a:t>61</a:t>
            </a:fld>
            <a:endParaRPr lang="en-US" sz="1200" dirty="0">
              <a:solidFill>
                <a:schemeClr val="tx1">
                  <a:alpha val="20000"/>
                </a:schemeClr>
              </a:solidFill>
            </a:endParaRPr>
          </a:p>
        </p:txBody>
      </p:sp>
      <p:sp>
        <p:nvSpPr>
          <p:cNvPr id="5" name="TextBox 4"/>
          <p:cNvSpPr txBox="1"/>
          <p:nvPr/>
        </p:nvSpPr>
        <p:spPr>
          <a:xfrm>
            <a:off x="1" y="6488649"/>
            <a:ext cx="9131594" cy="338554"/>
          </a:xfrm>
          <a:prstGeom prst="rect">
            <a:avLst/>
          </a:prstGeom>
          <a:noFill/>
        </p:spPr>
        <p:txBody>
          <a:bodyPr wrap="square" rtlCol="0">
            <a:spAutoFit/>
          </a:bodyPr>
          <a:lstStyle/>
          <a:p>
            <a:pPr algn="ctr"/>
            <a:r>
              <a:rPr lang="en-US" sz="1600" b="1" dirty="0"/>
              <a:t>*Note: July 2022 to December 2022</a:t>
            </a:r>
          </a:p>
        </p:txBody>
      </p:sp>
      <p:graphicFrame>
        <p:nvGraphicFramePr>
          <p:cNvPr id="10" name="Table 10">
            <a:extLst>
              <a:ext uri="{FF2B5EF4-FFF2-40B4-BE49-F238E27FC236}">
                <a16:creationId xmlns:a16="http://schemas.microsoft.com/office/drawing/2014/main" id="{917C3DBE-5AAC-B716-D4F2-D3BFF9AD4EA2}"/>
              </a:ext>
            </a:extLst>
          </p:cNvPr>
          <p:cNvGraphicFramePr>
            <a:graphicFrameLocks noGrp="1"/>
          </p:cNvGraphicFramePr>
          <p:nvPr>
            <p:ph idx="1"/>
            <p:extLst>
              <p:ext uri="{D42A27DB-BD31-4B8C-83A1-F6EECF244321}">
                <p14:modId xmlns:p14="http://schemas.microsoft.com/office/powerpoint/2010/main" val="2122802963"/>
              </p:ext>
            </p:extLst>
          </p:nvPr>
        </p:nvGraphicFramePr>
        <p:xfrm>
          <a:off x="453019" y="697132"/>
          <a:ext cx="8349346" cy="5394960"/>
        </p:xfrm>
        <a:graphic>
          <a:graphicData uri="http://schemas.openxmlformats.org/drawingml/2006/table">
            <a:tbl>
              <a:tblPr firstRow="1" bandRow="1">
                <a:tableStyleId>{5C22544A-7EE6-4342-B048-85BDC9FD1C3A}</a:tableStyleId>
              </a:tblPr>
              <a:tblGrid>
                <a:gridCol w="597206">
                  <a:extLst>
                    <a:ext uri="{9D8B030D-6E8A-4147-A177-3AD203B41FA5}">
                      <a16:colId xmlns:a16="http://schemas.microsoft.com/office/drawing/2014/main" val="2589051906"/>
                    </a:ext>
                  </a:extLst>
                </a:gridCol>
                <a:gridCol w="2050775">
                  <a:extLst>
                    <a:ext uri="{9D8B030D-6E8A-4147-A177-3AD203B41FA5}">
                      <a16:colId xmlns:a16="http://schemas.microsoft.com/office/drawing/2014/main" val="768004347"/>
                    </a:ext>
                  </a:extLst>
                </a:gridCol>
                <a:gridCol w="2129651">
                  <a:extLst>
                    <a:ext uri="{9D8B030D-6E8A-4147-A177-3AD203B41FA5}">
                      <a16:colId xmlns:a16="http://schemas.microsoft.com/office/drawing/2014/main" val="2459218177"/>
                    </a:ext>
                  </a:extLst>
                </a:gridCol>
                <a:gridCol w="1901845">
                  <a:extLst>
                    <a:ext uri="{9D8B030D-6E8A-4147-A177-3AD203B41FA5}">
                      <a16:colId xmlns:a16="http://schemas.microsoft.com/office/drawing/2014/main" val="3646714635"/>
                    </a:ext>
                  </a:extLst>
                </a:gridCol>
                <a:gridCol w="1669869">
                  <a:extLst>
                    <a:ext uri="{9D8B030D-6E8A-4147-A177-3AD203B41FA5}">
                      <a16:colId xmlns:a16="http://schemas.microsoft.com/office/drawing/2014/main" val="126209680"/>
                    </a:ext>
                  </a:extLst>
                </a:gridCol>
              </a:tblGrid>
              <a:tr h="337820">
                <a:tc>
                  <a:txBody>
                    <a:bodyPr/>
                    <a:lstStyle/>
                    <a:p>
                      <a:endParaRPr lang="en-US" dirty="0"/>
                    </a:p>
                  </a:txBody>
                  <a:tcPr>
                    <a:solidFill>
                      <a:schemeClr val="accent5">
                        <a:lumMod val="60000"/>
                        <a:lumOff val="40000"/>
                      </a:schemeClr>
                    </a:solidFill>
                  </a:tcPr>
                </a:tc>
                <a:tc>
                  <a:txBody>
                    <a:bodyPr/>
                    <a:lstStyle/>
                    <a:p>
                      <a:pPr algn="ctr"/>
                      <a:r>
                        <a:rPr lang="en-US" dirty="0">
                          <a:solidFill>
                            <a:schemeClr val="bg1"/>
                          </a:solidFill>
                        </a:rPr>
                        <a:t>A</a:t>
                      </a:r>
                    </a:p>
                  </a:txBody>
                  <a:tcPr>
                    <a:solidFill>
                      <a:schemeClr val="accent5">
                        <a:lumMod val="60000"/>
                        <a:lumOff val="40000"/>
                      </a:schemeClr>
                    </a:solidFill>
                  </a:tcPr>
                </a:tc>
                <a:tc>
                  <a:txBody>
                    <a:bodyPr/>
                    <a:lstStyle/>
                    <a:p>
                      <a:pPr algn="ctr"/>
                      <a:r>
                        <a:rPr lang="en-US" dirty="0">
                          <a:solidFill>
                            <a:schemeClr val="bg1"/>
                          </a:solidFill>
                        </a:rPr>
                        <a:t>B</a:t>
                      </a:r>
                    </a:p>
                  </a:txBody>
                  <a:tcPr>
                    <a:solidFill>
                      <a:schemeClr val="accent5">
                        <a:lumMod val="60000"/>
                        <a:lumOff val="40000"/>
                      </a:schemeClr>
                    </a:solidFill>
                  </a:tcPr>
                </a:tc>
                <a:tc>
                  <a:txBody>
                    <a:bodyPr/>
                    <a:lstStyle/>
                    <a:p>
                      <a:pPr algn="ctr"/>
                      <a:r>
                        <a:rPr lang="en-US" dirty="0">
                          <a:solidFill>
                            <a:schemeClr val="bg1"/>
                          </a:solidFill>
                        </a:rPr>
                        <a:t>C</a:t>
                      </a:r>
                    </a:p>
                  </a:txBody>
                  <a:tcPr>
                    <a:solidFill>
                      <a:schemeClr val="accent5">
                        <a:lumMod val="60000"/>
                        <a:lumOff val="40000"/>
                      </a:schemeClr>
                    </a:solidFill>
                  </a:tcPr>
                </a:tc>
                <a:tc>
                  <a:txBody>
                    <a:bodyPr/>
                    <a:lstStyle/>
                    <a:p>
                      <a:pPr algn="ctr"/>
                      <a:r>
                        <a:rPr lang="en-US" dirty="0">
                          <a:solidFill>
                            <a:schemeClr val="bg1"/>
                          </a:solidFill>
                        </a:rPr>
                        <a:t>Total</a:t>
                      </a:r>
                    </a:p>
                  </a:txBody>
                  <a:tcPr>
                    <a:solidFill>
                      <a:schemeClr val="accent5">
                        <a:lumMod val="60000"/>
                        <a:lumOff val="40000"/>
                      </a:schemeClr>
                    </a:solidFill>
                  </a:tcPr>
                </a:tc>
                <a:extLst>
                  <a:ext uri="{0D108BD9-81ED-4DB2-BD59-A6C34878D82A}">
                    <a16:rowId xmlns:a16="http://schemas.microsoft.com/office/drawing/2014/main" val="3677850127"/>
                  </a:ext>
                </a:extLst>
              </a:tr>
              <a:tr h="337820">
                <a:tc>
                  <a:txBody>
                    <a:bodyPr/>
                    <a:lstStyle/>
                    <a:p>
                      <a:r>
                        <a:rPr lang="en-US" dirty="0"/>
                        <a:t>FY</a:t>
                      </a:r>
                    </a:p>
                  </a:txBody>
                  <a:tcPr>
                    <a:solidFill>
                      <a:schemeClr val="accent5">
                        <a:lumMod val="40000"/>
                        <a:lumOff val="60000"/>
                      </a:schemeClr>
                    </a:solidFill>
                  </a:tcPr>
                </a:tc>
                <a:tc>
                  <a:txBody>
                    <a:bodyPr/>
                    <a:lstStyle/>
                    <a:p>
                      <a:pPr algn="ctr"/>
                      <a:r>
                        <a:rPr lang="en-US" dirty="0"/>
                        <a:t>Potomac Edison Expense</a:t>
                      </a:r>
                    </a:p>
                  </a:txBody>
                  <a:tcPr>
                    <a:solidFill>
                      <a:schemeClr val="accent5">
                        <a:lumMod val="40000"/>
                        <a:lumOff val="60000"/>
                      </a:schemeClr>
                    </a:solidFill>
                  </a:tcPr>
                </a:tc>
                <a:tc>
                  <a:txBody>
                    <a:bodyPr/>
                    <a:lstStyle/>
                    <a:p>
                      <a:pPr algn="ctr"/>
                      <a:r>
                        <a:rPr lang="en-US" dirty="0"/>
                        <a:t>*UGI Solar kWh Expense</a:t>
                      </a:r>
                    </a:p>
                  </a:txBody>
                  <a:tcPr>
                    <a:solidFill>
                      <a:schemeClr val="accent5">
                        <a:lumMod val="40000"/>
                        <a:lumOff val="60000"/>
                      </a:schemeClr>
                    </a:solidFill>
                  </a:tcPr>
                </a:tc>
                <a:tc>
                  <a:txBody>
                    <a:bodyPr/>
                    <a:lstStyle/>
                    <a:p>
                      <a:pPr algn="ctr"/>
                      <a:r>
                        <a:rPr lang="en-US" dirty="0"/>
                        <a:t>First Energy kWh Refund</a:t>
                      </a:r>
                    </a:p>
                  </a:txBody>
                  <a:tcPr>
                    <a:solidFill>
                      <a:schemeClr val="accent5">
                        <a:lumMod val="40000"/>
                        <a:lumOff val="60000"/>
                      </a:schemeClr>
                    </a:solidFill>
                  </a:tcPr>
                </a:tc>
                <a:tc>
                  <a:txBody>
                    <a:bodyPr/>
                    <a:lstStyle/>
                    <a:p>
                      <a:pPr algn="ctr"/>
                      <a:r>
                        <a:rPr lang="en-US" dirty="0"/>
                        <a:t>FY Energy Cost (A + B – C)</a:t>
                      </a:r>
                    </a:p>
                  </a:txBody>
                  <a:tcPr>
                    <a:solidFill>
                      <a:schemeClr val="accent5">
                        <a:lumMod val="40000"/>
                        <a:lumOff val="60000"/>
                      </a:schemeClr>
                    </a:solidFill>
                  </a:tcPr>
                </a:tc>
                <a:extLst>
                  <a:ext uri="{0D108BD9-81ED-4DB2-BD59-A6C34878D82A}">
                    <a16:rowId xmlns:a16="http://schemas.microsoft.com/office/drawing/2014/main" val="2073498509"/>
                  </a:ext>
                </a:extLst>
              </a:tr>
              <a:tr h="337820">
                <a:tc>
                  <a:txBody>
                    <a:bodyPr/>
                    <a:lstStyle/>
                    <a:p>
                      <a:r>
                        <a:rPr lang="en-US" dirty="0"/>
                        <a:t>11</a:t>
                      </a:r>
                    </a:p>
                  </a:txBody>
                  <a:tcPr>
                    <a:solidFill>
                      <a:schemeClr val="accent5">
                        <a:lumMod val="40000"/>
                        <a:lumOff val="60000"/>
                      </a:schemeClr>
                    </a:solidFill>
                  </a:tcPr>
                </a:tc>
                <a:tc>
                  <a:txBody>
                    <a:bodyPr/>
                    <a:lstStyle/>
                    <a:p>
                      <a:r>
                        <a:rPr lang="en-US" dirty="0"/>
                        <a:t>$164,300</a:t>
                      </a: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r>
                        <a:rPr lang="en-US" dirty="0"/>
                        <a:t>$164,300</a:t>
                      </a:r>
                    </a:p>
                  </a:txBody>
                  <a:tcPr>
                    <a:solidFill>
                      <a:schemeClr val="accent5">
                        <a:lumMod val="40000"/>
                        <a:lumOff val="60000"/>
                      </a:schemeClr>
                    </a:solidFill>
                  </a:tcPr>
                </a:tc>
                <a:extLst>
                  <a:ext uri="{0D108BD9-81ED-4DB2-BD59-A6C34878D82A}">
                    <a16:rowId xmlns:a16="http://schemas.microsoft.com/office/drawing/2014/main" val="3001004276"/>
                  </a:ext>
                </a:extLst>
              </a:tr>
              <a:tr h="337820">
                <a:tc>
                  <a:txBody>
                    <a:bodyPr/>
                    <a:lstStyle/>
                    <a:p>
                      <a:r>
                        <a:rPr lang="en-US" dirty="0"/>
                        <a:t>12</a:t>
                      </a:r>
                    </a:p>
                  </a:txBody>
                  <a:tcPr>
                    <a:solidFill>
                      <a:schemeClr val="accent5">
                        <a:lumMod val="40000"/>
                        <a:lumOff val="60000"/>
                      </a:schemeClr>
                    </a:solidFill>
                  </a:tcPr>
                </a:tc>
                <a:tc>
                  <a:txBody>
                    <a:bodyPr/>
                    <a:lstStyle/>
                    <a:p>
                      <a:r>
                        <a:rPr lang="en-US" dirty="0"/>
                        <a:t>$146,800</a:t>
                      </a: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r>
                        <a:rPr lang="en-US" dirty="0"/>
                        <a:t>$146,800</a:t>
                      </a:r>
                    </a:p>
                  </a:txBody>
                  <a:tcPr>
                    <a:solidFill>
                      <a:schemeClr val="accent5">
                        <a:lumMod val="40000"/>
                        <a:lumOff val="60000"/>
                      </a:schemeClr>
                    </a:solidFill>
                  </a:tcPr>
                </a:tc>
                <a:extLst>
                  <a:ext uri="{0D108BD9-81ED-4DB2-BD59-A6C34878D82A}">
                    <a16:rowId xmlns:a16="http://schemas.microsoft.com/office/drawing/2014/main" val="2124592856"/>
                  </a:ext>
                </a:extLst>
              </a:tr>
              <a:tr h="337820">
                <a:tc>
                  <a:txBody>
                    <a:bodyPr/>
                    <a:lstStyle/>
                    <a:p>
                      <a:r>
                        <a:rPr lang="en-US" dirty="0"/>
                        <a:t>13</a:t>
                      </a:r>
                    </a:p>
                  </a:txBody>
                  <a:tcPr>
                    <a:solidFill>
                      <a:schemeClr val="accent5">
                        <a:lumMod val="40000"/>
                        <a:lumOff val="60000"/>
                      </a:schemeClr>
                    </a:solidFill>
                  </a:tcPr>
                </a:tc>
                <a:tc>
                  <a:txBody>
                    <a:bodyPr/>
                    <a:lstStyle/>
                    <a:p>
                      <a:r>
                        <a:rPr lang="en-US" dirty="0"/>
                        <a:t>$126,400</a:t>
                      </a: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r>
                        <a:rPr lang="en-US" dirty="0"/>
                        <a:t>$126,400</a:t>
                      </a:r>
                    </a:p>
                  </a:txBody>
                  <a:tcPr>
                    <a:solidFill>
                      <a:schemeClr val="accent5">
                        <a:lumMod val="40000"/>
                        <a:lumOff val="60000"/>
                      </a:schemeClr>
                    </a:solidFill>
                  </a:tcPr>
                </a:tc>
                <a:extLst>
                  <a:ext uri="{0D108BD9-81ED-4DB2-BD59-A6C34878D82A}">
                    <a16:rowId xmlns:a16="http://schemas.microsoft.com/office/drawing/2014/main" val="2711775325"/>
                  </a:ext>
                </a:extLst>
              </a:tr>
              <a:tr h="337820">
                <a:tc>
                  <a:txBody>
                    <a:bodyPr/>
                    <a:lstStyle/>
                    <a:p>
                      <a:r>
                        <a:rPr lang="en-US" dirty="0"/>
                        <a:t>14</a:t>
                      </a:r>
                    </a:p>
                  </a:txBody>
                  <a:tcPr>
                    <a:solidFill>
                      <a:schemeClr val="accent5">
                        <a:lumMod val="40000"/>
                        <a:lumOff val="60000"/>
                      </a:schemeClr>
                    </a:solidFill>
                  </a:tcPr>
                </a:tc>
                <a:tc>
                  <a:txBody>
                    <a:bodyPr/>
                    <a:lstStyle/>
                    <a:p>
                      <a:r>
                        <a:rPr lang="en-US" dirty="0"/>
                        <a:t>$128,500</a:t>
                      </a: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c>
                  <a:txBody>
                    <a:bodyPr/>
                    <a:lstStyle/>
                    <a:p>
                      <a:r>
                        <a:rPr lang="en-US" dirty="0"/>
                        <a:t>$128,500</a:t>
                      </a:r>
                    </a:p>
                  </a:txBody>
                  <a:tcPr>
                    <a:solidFill>
                      <a:schemeClr val="accent5">
                        <a:lumMod val="40000"/>
                        <a:lumOff val="60000"/>
                      </a:schemeClr>
                    </a:solidFill>
                  </a:tcPr>
                </a:tc>
                <a:extLst>
                  <a:ext uri="{0D108BD9-81ED-4DB2-BD59-A6C34878D82A}">
                    <a16:rowId xmlns:a16="http://schemas.microsoft.com/office/drawing/2014/main" val="2787864584"/>
                  </a:ext>
                </a:extLst>
              </a:tr>
              <a:tr h="337820">
                <a:tc>
                  <a:txBody>
                    <a:bodyPr/>
                    <a:lstStyle/>
                    <a:p>
                      <a:r>
                        <a:rPr lang="en-US" dirty="0"/>
                        <a:t>15</a:t>
                      </a:r>
                    </a:p>
                  </a:txBody>
                  <a:tcPr>
                    <a:solidFill>
                      <a:schemeClr val="accent5">
                        <a:lumMod val="40000"/>
                        <a:lumOff val="60000"/>
                      </a:schemeClr>
                    </a:solidFill>
                  </a:tcPr>
                </a:tc>
                <a:tc>
                  <a:txBody>
                    <a:bodyPr/>
                    <a:lstStyle/>
                    <a:p>
                      <a:r>
                        <a:rPr lang="en-US" dirty="0"/>
                        <a:t>$63,700</a:t>
                      </a:r>
                    </a:p>
                  </a:txBody>
                  <a:tcPr>
                    <a:solidFill>
                      <a:schemeClr val="accent5">
                        <a:lumMod val="40000"/>
                        <a:lumOff val="60000"/>
                      </a:schemeClr>
                    </a:solidFill>
                  </a:tcPr>
                </a:tc>
                <a:tc>
                  <a:txBody>
                    <a:bodyPr/>
                    <a:lstStyle/>
                    <a:p>
                      <a:r>
                        <a:rPr lang="en-US" dirty="0"/>
                        <a:t>$143,300</a:t>
                      </a:r>
                    </a:p>
                  </a:txBody>
                  <a:tcPr>
                    <a:solidFill>
                      <a:schemeClr val="accent5">
                        <a:lumMod val="40000"/>
                        <a:lumOff val="60000"/>
                      </a:schemeClr>
                    </a:solidFill>
                  </a:tcPr>
                </a:tc>
                <a:tc>
                  <a:txBody>
                    <a:bodyPr/>
                    <a:lstStyle/>
                    <a:p>
                      <a:r>
                        <a:rPr lang="en-US" dirty="0"/>
                        <a:t>($70,200)</a:t>
                      </a:r>
                    </a:p>
                  </a:txBody>
                  <a:tcPr>
                    <a:solidFill>
                      <a:schemeClr val="accent5">
                        <a:lumMod val="40000"/>
                        <a:lumOff val="60000"/>
                      </a:schemeClr>
                    </a:solidFill>
                  </a:tcPr>
                </a:tc>
                <a:tc>
                  <a:txBody>
                    <a:bodyPr/>
                    <a:lstStyle/>
                    <a:p>
                      <a:r>
                        <a:rPr lang="en-US" dirty="0"/>
                        <a:t>$136,800</a:t>
                      </a:r>
                    </a:p>
                  </a:txBody>
                  <a:tcPr>
                    <a:solidFill>
                      <a:schemeClr val="accent5">
                        <a:lumMod val="40000"/>
                        <a:lumOff val="60000"/>
                      </a:schemeClr>
                    </a:solidFill>
                  </a:tcPr>
                </a:tc>
                <a:extLst>
                  <a:ext uri="{0D108BD9-81ED-4DB2-BD59-A6C34878D82A}">
                    <a16:rowId xmlns:a16="http://schemas.microsoft.com/office/drawing/2014/main" val="519584209"/>
                  </a:ext>
                </a:extLst>
              </a:tr>
              <a:tr h="337820">
                <a:tc>
                  <a:txBody>
                    <a:bodyPr/>
                    <a:lstStyle/>
                    <a:p>
                      <a:r>
                        <a:rPr lang="en-US" dirty="0"/>
                        <a:t>16</a:t>
                      </a:r>
                    </a:p>
                  </a:txBody>
                  <a:tcPr>
                    <a:solidFill>
                      <a:schemeClr val="accent5">
                        <a:lumMod val="40000"/>
                        <a:lumOff val="60000"/>
                      </a:schemeClr>
                    </a:solidFill>
                  </a:tcPr>
                </a:tc>
                <a:tc>
                  <a:txBody>
                    <a:bodyPr/>
                    <a:lstStyle/>
                    <a:p>
                      <a:r>
                        <a:rPr lang="en-US" dirty="0"/>
                        <a:t>$68,000</a:t>
                      </a:r>
                    </a:p>
                  </a:txBody>
                  <a:tcPr>
                    <a:solidFill>
                      <a:schemeClr val="accent5">
                        <a:lumMod val="40000"/>
                        <a:lumOff val="60000"/>
                      </a:schemeClr>
                    </a:solidFill>
                  </a:tcPr>
                </a:tc>
                <a:tc>
                  <a:txBody>
                    <a:bodyPr/>
                    <a:lstStyle/>
                    <a:p>
                      <a:r>
                        <a:rPr lang="en-US" dirty="0"/>
                        <a:t>$228,200</a:t>
                      </a:r>
                    </a:p>
                  </a:txBody>
                  <a:tcPr>
                    <a:solidFill>
                      <a:schemeClr val="accent5">
                        <a:lumMod val="40000"/>
                        <a:lumOff val="60000"/>
                      </a:schemeClr>
                    </a:solidFill>
                  </a:tcPr>
                </a:tc>
                <a:tc>
                  <a:txBody>
                    <a:bodyPr/>
                    <a:lstStyle/>
                    <a:p>
                      <a:r>
                        <a:rPr lang="en-US" dirty="0"/>
                        <a:t>($94,100)</a:t>
                      </a:r>
                    </a:p>
                  </a:txBody>
                  <a:tcPr>
                    <a:solidFill>
                      <a:schemeClr val="accent5">
                        <a:lumMod val="40000"/>
                        <a:lumOff val="60000"/>
                      </a:schemeClr>
                    </a:solidFill>
                  </a:tcPr>
                </a:tc>
                <a:tc>
                  <a:txBody>
                    <a:bodyPr/>
                    <a:lstStyle/>
                    <a:p>
                      <a:r>
                        <a:rPr lang="en-US" dirty="0"/>
                        <a:t>$202,100</a:t>
                      </a:r>
                    </a:p>
                  </a:txBody>
                  <a:tcPr>
                    <a:solidFill>
                      <a:schemeClr val="accent5">
                        <a:lumMod val="40000"/>
                        <a:lumOff val="60000"/>
                      </a:schemeClr>
                    </a:solidFill>
                  </a:tcPr>
                </a:tc>
                <a:extLst>
                  <a:ext uri="{0D108BD9-81ED-4DB2-BD59-A6C34878D82A}">
                    <a16:rowId xmlns:a16="http://schemas.microsoft.com/office/drawing/2014/main" val="2565464541"/>
                  </a:ext>
                </a:extLst>
              </a:tr>
              <a:tr h="337820">
                <a:tc>
                  <a:txBody>
                    <a:bodyPr/>
                    <a:lstStyle/>
                    <a:p>
                      <a:r>
                        <a:rPr lang="en-US" dirty="0"/>
                        <a:t>17</a:t>
                      </a:r>
                    </a:p>
                  </a:txBody>
                  <a:tcPr>
                    <a:solidFill>
                      <a:schemeClr val="accent5">
                        <a:lumMod val="40000"/>
                        <a:lumOff val="60000"/>
                      </a:schemeClr>
                    </a:solidFill>
                  </a:tcPr>
                </a:tc>
                <a:tc>
                  <a:txBody>
                    <a:bodyPr/>
                    <a:lstStyle/>
                    <a:p>
                      <a:r>
                        <a:rPr lang="en-US" dirty="0"/>
                        <a:t>$21,900</a:t>
                      </a:r>
                    </a:p>
                  </a:txBody>
                  <a:tcPr>
                    <a:solidFill>
                      <a:schemeClr val="accent5">
                        <a:lumMod val="40000"/>
                        <a:lumOff val="60000"/>
                      </a:schemeClr>
                    </a:solidFill>
                  </a:tcPr>
                </a:tc>
                <a:tc>
                  <a:txBody>
                    <a:bodyPr/>
                    <a:lstStyle/>
                    <a:p>
                      <a:r>
                        <a:rPr lang="en-US" dirty="0"/>
                        <a:t>$236,100</a:t>
                      </a:r>
                    </a:p>
                  </a:txBody>
                  <a:tcPr>
                    <a:solidFill>
                      <a:schemeClr val="accent5">
                        <a:lumMod val="40000"/>
                        <a:lumOff val="60000"/>
                      </a:schemeClr>
                    </a:solidFill>
                  </a:tcPr>
                </a:tc>
                <a:tc>
                  <a:txBody>
                    <a:bodyPr/>
                    <a:lstStyle/>
                    <a:p>
                      <a:r>
                        <a:rPr lang="en-US" dirty="0"/>
                        <a:t>($92,400)</a:t>
                      </a:r>
                    </a:p>
                  </a:txBody>
                  <a:tcPr>
                    <a:solidFill>
                      <a:schemeClr val="accent5">
                        <a:lumMod val="40000"/>
                        <a:lumOff val="60000"/>
                      </a:schemeClr>
                    </a:solidFill>
                  </a:tcPr>
                </a:tc>
                <a:tc>
                  <a:txBody>
                    <a:bodyPr/>
                    <a:lstStyle/>
                    <a:p>
                      <a:r>
                        <a:rPr lang="en-US" dirty="0"/>
                        <a:t>$165,600</a:t>
                      </a:r>
                    </a:p>
                  </a:txBody>
                  <a:tcPr>
                    <a:solidFill>
                      <a:schemeClr val="accent5">
                        <a:lumMod val="40000"/>
                        <a:lumOff val="60000"/>
                      </a:schemeClr>
                    </a:solidFill>
                  </a:tcPr>
                </a:tc>
                <a:extLst>
                  <a:ext uri="{0D108BD9-81ED-4DB2-BD59-A6C34878D82A}">
                    <a16:rowId xmlns:a16="http://schemas.microsoft.com/office/drawing/2014/main" val="3080105991"/>
                  </a:ext>
                </a:extLst>
              </a:tr>
              <a:tr h="337820">
                <a:tc>
                  <a:txBody>
                    <a:bodyPr/>
                    <a:lstStyle/>
                    <a:p>
                      <a:r>
                        <a:rPr lang="en-US" dirty="0"/>
                        <a:t>18</a:t>
                      </a:r>
                    </a:p>
                  </a:txBody>
                  <a:tcPr>
                    <a:solidFill>
                      <a:schemeClr val="accent5">
                        <a:lumMod val="40000"/>
                        <a:lumOff val="60000"/>
                      </a:schemeClr>
                    </a:solidFill>
                  </a:tcPr>
                </a:tc>
                <a:tc>
                  <a:txBody>
                    <a:bodyPr/>
                    <a:lstStyle/>
                    <a:p>
                      <a:r>
                        <a:rPr lang="en-US" dirty="0"/>
                        <a:t>$23,700</a:t>
                      </a:r>
                    </a:p>
                  </a:txBody>
                  <a:tcPr>
                    <a:solidFill>
                      <a:schemeClr val="accent5">
                        <a:lumMod val="40000"/>
                        <a:lumOff val="60000"/>
                      </a:schemeClr>
                    </a:solidFill>
                  </a:tcPr>
                </a:tc>
                <a:tc>
                  <a:txBody>
                    <a:bodyPr/>
                    <a:lstStyle/>
                    <a:p>
                      <a:r>
                        <a:rPr lang="en-US" dirty="0"/>
                        <a:t>$203,600</a:t>
                      </a:r>
                    </a:p>
                  </a:txBody>
                  <a:tcPr>
                    <a:solidFill>
                      <a:schemeClr val="accent5">
                        <a:lumMod val="40000"/>
                        <a:lumOff val="60000"/>
                      </a:schemeClr>
                    </a:solidFill>
                  </a:tcPr>
                </a:tc>
                <a:tc>
                  <a:txBody>
                    <a:bodyPr/>
                    <a:lstStyle/>
                    <a:p>
                      <a:r>
                        <a:rPr lang="en-US" dirty="0"/>
                        <a:t>($69,800)</a:t>
                      </a:r>
                    </a:p>
                  </a:txBody>
                  <a:tcPr>
                    <a:solidFill>
                      <a:schemeClr val="accent5">
                        <a:lumMod val="40000"/>
                        <a:lumOff val="60000"/>
                      </a:schemeClr>
                    </a:solidFill>
                  </a:tcPr>
                </a:tc>
                <a:tc>
                  <a:txBody>
                    <a:bodyPr/>
                    <a:lstStyle/>
                    <a:p>
                      <a:r>
                        <a:rPr lang="en-US" dirty="0"/>
                        <a:t>$157,500</a:t>
                      </a:r>
                    </a:p>
                  </a:txBody>
                  <a:tcPr>
                    <a:solidFill>
                      <a:schemeClr val="accent5">
                        <a:lumMod val="40000"/>
                        <a:lumOff val="60000"/>
                      </a:schemeClr>
                    </a:solidFill>
                  </a:tcPr>
                </a:tc>
                <a:extLst>
                  <a:ext uri="{0D108BD9-81ED-4DB2-BD59-A6C34878D82A}">
                    <a16:rowId xmlns:a16="http://schemas.microsoft.com/office/drawing/2014/main" val="3589088800"/>
                  </a:ext>
                </a:extLst>
              </a:tr>
              <a:tr h="337820">
                <a:tc>
                  <a:txBody>
                    <a:bodyPr/>
                    <a:lstStyle/>
                    <a:p>
                      <a:r>
                        <a:rPr lang="en-US" dirty="0"/>
                        <a:t>19</a:t>
                      </a:r>
                    </a:p>
                  </a:txBody>
                  <a:tcPr>
                    <a:solidFill>
                      <a:schemeClr val="accent5">
                        <a:lumMod val="40000"/>
                        <a:lumOff val="60000"/>
                      </a:schemeClr>
                    </a:solidFill>
                  </a:tcPr>
                </a:tc>
                <a:tc>
                  <a:txBody>
                    <a:bodyPr/>
                    <a:lstStyle/>
                    <a:p>
                      <a:r>
                        <a:rPr lang="en-US" dirty="0"/>
                        <a:t>$48,400</a:t>
                      </a:r>
                    </a:p>
                  </a:txBody>
                  <a:tcPr>
                    <a:solidFill>
                      <a:schemeClr val="accent5">
                        <a:lumMod val="40000"/>
                        <a:lumOff val="60000"/>
                      </a:schemeClr>
                    </a:solidFill>
                  </a:tcPr>
                </a:tc>
                <a:tc>
                  <a:txBody>
                    <a:bodyPr/>
                    <a:lstStyle/>
                    <a:p>
                      <a:r>
                        <a:rPr lang="en-US" dirty="0"/>
                        <a:t>$161,800</a:t>
                      </a:r>
                    </a:p>
                  </a:txBody>
                  <a:tcPr>
                    <a:solidFill>
                      <a:schemeClr val="accent5">
                        <a:lumMod val="40000"/>
                        <a:lumOff val="60000"/>
                      </a:schemeClr>
                    </a:solidFill>
                  </a:tcPr>
                </a:tc>
                <a:tc>
                  <a:txBody>
                    <a:bodyPr/>
                    <a:lstStyle/>
                    <a:p>
                      <a:r>
                        <a:rPr lang="en-US" dirty="0"/>
                        <a:t>($30,100)</a:t>
                      </a:r>
                    </a:p>
                  </a:txBody>
                  <a:tcPr>
                    <a:solidFill>
                      <a:schemeClr val="accent5">
                        <a:lumMod val="40000"/>
                        <a:lumOff val="60000"/>
                      </a:schemeClr>
                    </a:solidFill>
                  </a:tcPr>
                </a:tc>
                <a:tc>
                  <a:txBody>
                    <a:bodyPr/>
                    <a:lstStyle/>
                    <a:p>
                      <a:r>
                        <a:rPr lang="en-US" dirty="0"/>
                        <a:t>$180,100</a:t>
                      </a:r>
                    </a:p>
                  </a:txBody>
                  <a:tcPr>
                    <a:solidFill>
                      <a:schemeClr val="accent5">
                        <a:lumMod val="40000"/>
                        <a:lumOff val="60000"/>
                      </a:schemeClr>
                    </a:solidFill>
                  </a:tcPr>
                </a:tc>
                <a:extLst>
                  <a:ext uri="{0D108BD9-81ED-4DB2-BD59-A6C34878D82A}">
                    <a16:rowId xmlns:a16="http://schemas.microsoft.com/office/drawing/2014/main" val="1249550255"/>
                  </a:ext>
                </a:extLst>
              </a:tr>
              <a:tr h="337820">
                <a:tc>
                  <a:txBody>
                    <a:bodyPr/>
                    <a:lstStyle/>
                    <a:p>
                      <a:r>
                        <a:rPr lang="en-US" dirty="0"/>
                        <a:t>20</a:t>
                      </a:r>
                    </a:p>
                  </a:txBody>
                  <a:tcPr>
                    <a:solidFill>
                      <a:schemeClr val="accent5">
                        <a:lumMod val="40000"/>
                        <a:lumOff val="60000"/>
                      </a:schemeClr>
                    </a:solidFill>
                  </a:tcPr>
                </a:tc>
                <a:tc>
                  <a:txBody>
                    <a:bodyPr/>
                    <a:lstStyle/>
                    <a:p>
                      <a:r>
                        <a:rPr lang="en-US" dirty="0"/>
                        <a:t>$27,100</a:t>
                      </a:r>
                    </a:p>
                  </a:txBody>
                  <a:tcPr>
                    <a:solidFill>
                      <a:schemeClr val="accent5">
                        <a:lumMod val="40000"/>
                        <a:lumOff val="60000"/>
                      </a:schemeClr>
                    </a:solidFill>
                  </a:tcPr>
                </a:tc>
                <a:tc>
                  <a:txBody>
                    <a:bodyPr/>
                    <a:lstStyle/>
                    <a:p>
                      <a:r>
                        <a:rPr lang="en-US" dirty="0"/>
                        <a:t>$246,200</a:t>
                      </a:r>
                    </a:p>
                  </a:txBody>
                  <a:tcPr>
                    <a:solidFill>
                      <a:schemeClr val="accent5">
                        <a:lumMod val="40000"/>
                        <a:lumOff val="60000"/>
                      </a:schemeClr>
                    </a:solidFill>
                  </a:tcPr>
                </a:tc>
                <a:tc>
                  <a:txBody>
                    <a:bodyPr/>
                    <a:lstStyle/>
                    <a:p>
                      <a:r>
                        <a:rPr lang="en-US" dirty="0"/>
                        <a:t>($81,600)</a:t>
                      </a:r>
                    </a:p>
                  </a:txBody>
                  <a:tcPr>
                    <a:solidFill>
                      <a:schemeClr val="accent5">
                        <a:lumMod val="40000"/>
                        <a:lumOff val="60000"/>
                      </a:schemeClr>
                    </a:solidFill>
                  </a:tcPr>
                </a:tc>
                <a:tc>
                  <a:txBody>
                    <a:bodyPr/>
                    <a:lstStyle/>
                    <a:p>
                      <a:r>
                        <a:rPr lang="en-US" dirty="0"/>
                        <a:t>$191,700</a:t>
                      </a:r>
                    </a:p>
                  </a:txBody>
                  <a:tcPr>
                    <a:solidFill>
                      <a:schemeClr val="accent5">
                        <a:lumMod val="40000"/>
                        <a:lumOff val="60000"/>
                      </a:schemeClr>
                    </a:solidFill>
                  </a:tcPr>
                </a:tc>
                <a:extLst>
                  <a:ext uri="{0D108BD9-81ED-4DB2-BD59-A6C34878D82A}">
                    <a16:rowId xmlns:a16="http://schemas.microsoft.com/office/drawing/2014/main" val="1295576103"/>
                  </a:ext>
                </a:extLst>
              </a:tr>
              <a:tr h="337820">
                <a:tc>
                  <a:txBody>
                    <a:bodyPr/>
                    <a:lstStyle/>
                    <a:p>
                      <a:r>
                        <a:rPr lang="en-US" dirty="0"/>
                        <a:t>21</a:t>
                      </a:r>
                    </a:p>
                  </a:txBody>
                  <a:tcPr>
                    <a:solidFill>
                      <a:schemeClr val="accent5">
                        <a:lumMod val="40000"/>
                        <a:lumOff val="60000"/>
                      </a:schemeClr>
                    </a:solidFill>
                  </a:tcPr>
                </a:tc>
                <a:tc>
                  <a:txBody>
                    <a:bodyPr/>
                    <a:lstStyle/>
                    <a:p>
                      <a:r>
                        <a:rPr lang="en-US" dirty="0"/>
                        <a:t>$23,000</a:t>
                      </a:r>
                    </a:p>
                  </a:txBody>
                  <a:tcPr>
                    <a:solidFill>
                      <a:schemeClr val="accent5">
                        <a:lumMod val="40000"/>
                        <a:lumOff val="60000"/>
                      </a:schemeClr>
                    </a:solidFill>
                  </a:tcPr>
                </a:tc>
                <a:tc>
                  <a:txBody>
                    <a:bodyPr/>
                    <a:lstStyle/>
                    <a:p>
                      <a:r>
                        <a:rPr lang="en-US" dirty="0"/>
                        <a:t>$244,000</a:t>
                      </a:r>
                    </a:p>
                  </a:txBody>
                  <a:tcPr>
                    <a:solidFill>
                      <a:schemeClr val="accent5">
                        <a:lumMod val="40000"/>
                        <a:lumOff val="60000"/>
                      </a:schemeClr>
                    </a:solidFill>
                  </a:tcPr>
                </a:tc>
                <a:tc>
                  <a:txBody>
                    <a:bodyPr/>
                    <a:lstStyle/>
                    <a:p>
                      <a:r>
                        <a:rPr lang="en-US" dirty="0"/>
                        <a:t>($92,000)</a:t>
                      </a:r>
                    </a:p>
                  </a:txBody>
                  <a:tcPr>
                    <a:solidFill>
                      <a:schemeClr val="accent5">
                        <a:lumMod val="40000"/>
                        <a:lumOff val="60000"/>
                      </a:schemeClr>
                    </a:solidFill>
                  </a:tcPr>
                </a:tc>
                <a:tc>
                  <a:txBody>
                    <a:bodyPr/>
                    <a:lstStyle/>
                    <a:p>
                      <a:r>
                        <a:rPr lang="en-US" dirty="0"/>
                        <a:t>$175,000</a:t>
                      </a:r>
                    </a:p>
                  </a:txBody>
                  <a:tcPr>
                    <a:solidFill>
                      <a:schemeClr val="accent5">
                        <a:lumMod val="40000"/>
                        <a:lumOff val="60000"/>
                      </a:schemeClr>
                    </a:solidFill>
                  </a:tcPr>
                </a:tc>
                <a:extLst>
                  <a:ext uri="{0D108BD9-81ED-4DB2-BD59-A6C34878D82A}">
                    <a16:rowId xmlns:a16="http://schemas.microsoft.com/office/drawing/2014/main" val="316964701"/>
                  </a:ext>
                </a:extLst>
              </a:tr>
              <a:tr h="337820">
                <a:tc>
                  <a:txBody>
                    <a:bodyPr/>
                    <a:lstStyle/>
                    <a:p>
                      <a:r>
                        <a:rPr lang="en-US" dirty="0"/>
                        <a:t>22</a:t>
                      </a:r>
                    </a:p>
                  </a:txBody>
                  <a:tcPr>
                    <a:solidFill>
                      <a:schemeClr val="accent5">
                        <a:lumMod val="40000"/>
                        <a:lumOff val="60000"/>
                      </a:schemeClr>
                    </a:solidFill>
                  </a:tcPr>
                </a:tc>
                <a:tc>
                  <a:txBody>
                    <a:bodyPr/>
                    <a:lstStyle/>
                    <a:p>
                      <a:r>
                        <a:rPr lang="en-US" dirty="0"/>
                        <a:t>$35,000</a:t>
                      </a:r>
                    </a:p>
                  </a:txBody>
                  <a:tcPr>
                    <a:solidFill>
                      <a:schemeClr val="accent5">
                        <a:lumMod val="40000"/>
                        <a:lumOff val="60000"/>
                      </a:schemeClr>
                    </a:solidFill>
                  </a:tcPr>
                </a:tc>
                <a:tc>
                  <a:txBody>
                    <a:bodyPr/>
                    <a:lstStyle/>
                    <a:p>
                      <a:r>
                        <a:rPr lang="en-US" dirty="0"/>
                        <a:t>$212,000</a:t>
                      </a:r>
                    </a:p>
                  </a:txBody>
                  <a:tcPr>
                    <a:solidFill>
                      <a:schemeClr val="accent5">
                        <a:lumMod val="40000"/>
                        <a:lumOff val="60000"/>
                      </a:schemeClr>
                    </a:solidFill>
                  </a:tcPr>
                </a:tc>
                <a:tc>
                  <a:txBody>
                    <a:bodyPr/>
                    <a:lstStyle/>
                    <a:p>
                      <a:r>
                        <a:rPr lang="en-US" dirty="0"/>
                        <a:t>($71,500)</a:t>
                      </a:r>
                    </a:p>
                  </a:txBody>
                  <a:tcPr>
                    <a:solidFill>
                      <a:schemeClr val="accent5">
                        <a:lumMod val="40000"/>
                        <a:lumOff val="60000"/>
                      </a:schemeClr>
                    </a:solidFill>
                  </a:tcPr>
                </a:tc>
                <a:tc>
                  <a:txBody>
                    <a:bodyPr/>
                    <a:lstStyle/>
                    <a:p>
                      <a:r>
                        <a:rPr lang="en-US" dirty="0"/>
                        <a:t>$175,500</a:t>
                      </a:r>
                    </a:p>
                  </a:txBody>
                  <a:tcPr>
                    <a:solidFill>
                      <a:schemeClr val="accent5">
                        <a:lumMod val="40000"/>
                        <a:lumOff val="60000"/>
                      </a:schemeClr>
                    </a:solidFill>
                  </a:tcPr>
                </a:tc>
                <a:extLst>
                  <a:ext uri="{0D108BD9-81ED-4DB2-BD59-A6C34878D82A}">
                    <a16:rowId xmlns:a16="http://schemas.microsoft.com/office/drawing/2014/main" val="1482905212"/>
                  </a:ext>
                </a:extLst>
              </a:tr>
            </a:tbl>
          </a:graphicData>
        </a:graphic>
      </p:graphicFrame>
      <p:graphicFrame>
        <p:nvGraphicFramePr>
          <p:cNvPr id="11" name="Table 10">
            <a:extLst>
              <a:ext uri="{FF2B5EF4-FFF2-40B4-BE49-F238E27FC236}">
                <a16:creationId xmlns:a16="http://schemas.microsoft.com/office/drawing/2014/main" id="{05DA7A37-EBB0-FF8E-23C2-D6850267C959}"/>
              </a:ext>
            </a:extLst>
          </p:cNvPr>
          <p:cNvGraphicFramePr>
            <a:graphicFrameLocks noGrp="1"/>
          </p:cNvGraphicFramePr>
          <p:nvPr>
            <p:extLst>
              <p:ext uri="{D42A27DB-BD31-4B8C-83A1-F6EECF244321}">
                <p14:modId xmlns:p14="http://schemas.microsoft.com/office/powerpoint/2010/main" val="4095471623"/>
              </p:ext>
            </p:extLst>
          </p:nvPr>
        </p:nvGraphicFramePr>
        <p:xfrm>
          <a:off x="453019" y="6092092"/>
          <a:ext cx="8349346" cy="365760"/>
        </p:xfrm>
        <a:graphic>
          <a:graphicData uri="http://schemas.openxmlformats.org/drawingml/2006/table">
            <a:tbl>
              <a:tblPr firstRow="1" bandRow="1">
                <a:tableStyleId>{5C22544A-7EE6-4342-B048-85BDC9FD1C3A}</a:tableStyleId>
              </a:tblPr>
              <a:tblGrid>
                <a:gridCol w="597206">
                  <a:extLst>
                    <a:ext uri="{9D8B030D-6E8A-4147-A177-3AD203B41FA5}">
                      <a16:colId xmlns:a16="http://schemas.microsoft.com/office/drawing/2014/main" val="1650064980"/>
                    </a:ext>
                  </a:extLst>
                </a:gridCol>
                <a:gridCol w="2050775">
                  <a:extLst>
                    <a:ext uri="{9D8B030D-6E8A-4147-A177-3AD203B41FA5}">
                      <a16:colId xmlns:a16="http://schemas.microsoft.com/office/drawing/2014/main" val="669438141"/>
                    </a:ext>
                  </a:extLst>
                </a:gridCol>
                <a:gridCol w="2129651">
                  <a:extLst>
                    <a:ext uri="{9D8B030D-6E8A-4147-A177-3AD203B41FA5}">
                      <a16:colId xmlns:a16="http://schemas.microsoft.com/office/drawing/2014/main" val="2952290103"/>
                    </a:ext>
                  </a:extLst>
                </a:gridCol>
                <a:gridCol w="1901845">
                  <a:extLst>
                    <a:ext uri="{9D8B030D-6E8A-4147-A177-3AD203B41FA5}">
                      <a16:colId xmlns:a16="http://schemas.microsoft.com/office/drawing/2014/main" val="3596715665"/>
                    </a:ext>
                  </a:extLst>
                </a:gridCol>
                <a:gridCol w="1669869">
                  <a:extLst>
                    <a:ext uri="{9D8B030D-6E8A-4147-A177-3AD203B41FA5}">
                      <a16:colId xmlns:a16="http://schemas.microsoft.com/office/drawing/2014/main" val="18040156"/>
                    </a:ext>
                  </a:extLst>
                </a:gridCol>
              </a:tblGrid>
              <a:tr h="337820">
                <a:tc>
                  <a:txBody>
                    <a:bodyPr/>
                    <a:lstStyle/>
                    <a:p>
                      <a:r>
                        <a:rPr lang="en-US" b="0" dirty="0">
                          <a:solidFill>
                            <a:schemeClr val="tx1"/>
                          </a:solidFill>
                        </a:rPr>
                        <a:t>*23</a:t>
                      </a:r>
                    </a:p>
                  </a:txBody>
                  <a:tcPr>
                    <a:solidFill>
                      <a:schemeClr val="accent5">
                        <a:lumMod val="40000"/>
                        <a:lumOff val="60000"/>
                      </a:schemeClr>
                    </a:solidFill>
                  </a:tcPr>
                </a:tc>
                <a:tc>
                  <a:txBody>
                    <a:bodyPr/>
                    <a:lstStyle/>
                    <a:p>
                      <a:r>
                        <a:rPr lang="en-US" b="0" dirty="0">
                          <a:solidFill>
                            <a:schemeClr val="tx1"/>
                          </a:solidFill>
                        </a:rPr>
                        <a:t>$23,200</a:t>
                      </a:r>
                    </a:p>
                  </a:txBody>
                  <a:tcPr>
                    <a:solidFill>
                      <a:schemeClr val="accent5">
                        <a:lumMod val="40000"/>
                        <a:lumOff val="60000"/>
                      </a:schemeClr>
                    </a:solidFill>
                  </a:tcPr>
                </a:tc>
                <a:tc>
                  <a:txBody>
                    <a:bodyPr/>
                    <a:lstStyle/>
                    <a:p>
                      <a:r>
                        <a:rPr lang="en-US" b="0" dirty="0">
                          <a:solidFill>
                            <a:schemeClr val="tx1"/>
                          </a:solidFill>
                        </a:rPr>
                        <a:t>$109,200</a:t>
                      </a:r>
                    </a:p>
                  </a:txBody>
                  <a:tcPr>
                    <a:solidFill>
                      <a:schemeClr val="accent5">
                        <a:lumMod val="40000"/>
                        <a:lumOff val="60000"/>
                      </a:schemeClr>
                    </a:solidFill>
                  </a:tcPr>
                </a:tc>
                <a:tc>
                  <a:txBody>
                    <a:bodyPr/>
                    <a:lstStyle/>
                    <a:p>
                      <a:r>
                        <a:rPr lang="en-US" b="0" dirty="0">
                          <a:solidFill>
                            <a:schemeClr val="tx1"/>
                          </a:solidFill>
                        </a:rPr>
                        <a:t>($45,400)</a:t>
                      </a:r>
                    </a:p>
                  </a:txBody>
                  <a:tcPr>
                    <a:solidFill>
                      <a:schemeClr val="accent5">
                        <a:lumMod val="40000"/>
                        <a:lumOff val="60000"/>
                      </a:schemeClr>
                    </a:solidFill>
                  </a:tcPr>
                </a:tc>
                <a:tc>
                  <a:txBody>
                    <a:bodyPr/>
                    <a:lstStyle/>
                    <a:p>
                      <a:r>
                        <a:rPr lang="en-US" b="0" dirty="0">
                          <a:solidFill>
                            <a:schemeClr val="tx1"/>
                          </a:solidFill>
                        </a:rPr>
                        <a:t>$87,000</a:t>
                      </a:r>
                    </a:p>
                  </a:txBody>
                  <a:tcPr>
                    <a:solidFill>
                      <a:schemeClr val="accent5">
                        <a:lumMod val="40000"/>
                        <a:lumOff val="60000"/>
                      </a:schemeClr>
                    </a:solidFill>
                  </a:tcPr>
                </a:tc>
                <a:extLst>
                  <a:ext uri="{0D108BD9-81ED-4DB2-BD59-A6C34878D82A}">
                    <a16:rowId xmlns:a16="http://schemas.microsoft.com/office/drawing/2014/main" val="3784998403"/>
                  </a:ext>
                </a:extLst>
              </a:tr>
            </a:tbl>
          </a:graphicData>
        </a:graphic>
      </p:graphicFrame>
    </p:spTree>
    <p:extLst>
      <p:ext uri="{BB962C8B-B14F-4D97-AF65-F5344CB8AC3E}">
        <p14:creationId xmlns:p14="http://schemas.microsoft.com/office/powerpoint/2010/main" val="2754971808"/>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31594" cy="1066800"/>
          </a:xfrm>
          <a:noFill/>
        </p:spPr>
        <p:txBody>
          <a:bodyPr>
            <a:normAutofit/>
          </a:bodyPr>
          <a:lstStyle/>
          <a:p>
            <a:pPr algn="ctr"/>
            <a:r>
              <a:rPr lang="en-US" sz="4000" b="1" dirty="0">
                <a:solidFill>
                  <a:schemeClr val="accent4"/>
                </a:solidFill>
              </a:rPr>
              <a:t>Town Energy Expenses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1349289"/>
              </p:ext>
            </p:extLst>
          </p:nvPr>
        </p:nvGraphicFramePr>
        <p:xfrm>
          <a:off x="304800" y="1226288"/>
          <a:ext cx="85344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a:xfrm>
            <a:off x="6937035" y="5436152"/>
            <a:ext cx="2194560" cy="1397039"/>
          </a:xfrm>
        </p:spPr>
        <p:txBody>
          <a:bodyPr/>
          <a:lstStyle/>
          <a:p>
            <a:fld id="{41597707-FBF8-4415-A3B1-7F44884DE5C3}" type="slidenum">
              <a:rPr lang="en-US" sz="1200" smtClean="0">
                <a:solidFill>
                  <a:schemeClr val="tx1">
                    <a:alpha val="20000"/>
                  </a:schemeClr>
                </a:solidFill>
              </a:rPr>
              <a:pPr/>
              <a:t>62</a:t>
            </a:fld>
            <a:endParaRPr lang="en-US" sz="1200" dirty="0">
              <a:solidFill>
                <a:schemeClr val="tx1">
                  <a:alpha val="20000"/>
                </a:schemeClr>
              </a:solidFill>
            </a:endParaRPr>
          </a:p>
        </p:txBody>
      </p:sp>
    </p:spTree>
    <p:extLst>
      <p:ext uri="{BB962C8B-B14F-4D97-AF65-F5344CB8AC3E}">
        <p14:creationId xmlns:p14="http://schemas.microsoft.com/office/powerpoint/2010/main" val="518582047"/>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a:noFill/>
        </p:spPr>
        <p:txBody>
          <a:bodyPr>
            <a:noAutofit/>
          </a:bodyPr>
          <a:lstStyle/>
          <a:p>
            <a:pPr algn="ctr"/>
            <a:r>
              <a:rPr lang="en-US" sz="3600" b="1" dirty="0">
                <a:solidFill>
                  <a:schemeClr val="accent5"/>
                </a:solidFill>
                <a:latin typeface="Angsana New" panose="02020603050405020304" pitchFamily="18" charset="-34"/>
                <a:cs typeface="Angsana New" panose="02020603050405020304" pitchFamily="18" charset="-34"/>
              </a:rPr>
              <a:t>Insurance</a:t>
            </a:r>
            <a:br>
              <a:rPr lang="en-US" sz="3600" dirty="0">
                <a:solidFill>
                  <a:schemeClr val="accent5"/>
                </a:solidFill>
                <a:latin typeface="Angsana New" panose="02020603050405020304" pitchFamily="18" charset="-34"/>
                <a:cs typeface="Angsana New" panose="02020603050405020304" pitchFamily="18" charset="-34"/>
              </a:rPr>
            </a:br>
            <a:r>
              <a:rPr lang="en-US" sz="3600" dirty="0">
                <a:solidFill>
                  <a:schemeClr val="accent5"/>
                </a:solidFill>
                <a:latin typeface="Angsana New" panose="02020603050405020304" pitchFamily="18" charset="-34"/>
                <a:cs typeface="Angsana New" panose="02020603050405020304" pitchFamily="18" charset="-34"/>
              </a:rPr>
              <a:t>FY 2020 to FY 2024</a:t>
            </a:r>
            <a:br>
              <a:rPr lang="en-US" sz="3600" dirty="0">
                <a:solidFill>
                  <a:schemeClr val="accent5"/>
                </a:solidFill>
                <a:latin typeface="Angsana New" panose="02020603050405020304" pitchFamily="18" charset="-34"/>
                <a:cs typeface="Angsana New" panose="02020603050405020304" pitchFamily="18" charset="-34"/>
              </a:rPr>
            </a:br>
            <a:r>
              <a:rPr lang="en-US" sz="3600" i="1" dirty="0">
                <a:solidFill>
                  <a:schemeClr val="accent5"/>
                </a:solidFill>
                <a:latin typeface="Angsana New" panose="02020603050405020304" pitchFamily="18" charset="-34"/>
                <a:cs typeface="Angsana New" panose="02020603050405020304" pitchFamily="18" charset="-34"/>
              </a:rPr>
              <a:t>Note</a:t>
            </a:r>
            <a:r>
              <a:rPr lang="en-US" sz="3600" dirty="0">
                <a:solidFill>
                  <a:schemeClr val="accent5"/>
                </a:solidFill>
                <a:latin typeface="Angsana New" panose="02020603050405020304" pitchFamily="18" charset="-34"/>
                <a:cs typeface="Angsana New" panose="02020603050405020304" pitchFamily="18" charset="-34"/>
              </a:rPr>
              <a:t>: Includes Property, General Liability, Auto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9479363"/>
              </p:ext>
            </p:extLst>
          </p:nvPr>
        </p:nvGraphicFramePr>
        <p:xfrm>
          <a:off x="381000" y="1752600"/>
          <a:ext cx="83058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63</a:t>
            </a:fld>
            <a:endParaRPr lang="en-US" sz="1200" dirty="0">
              <a:solidFill>
                <a:schemeClr val="tx1">
                  <a:alpha val="20000"/>
                </a:schemeClr>
              </a:solidFill>
            </a:endParaRPr>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1856" cy="1658198"/>
          </a:xfrm>
          <a:noFill/>
        </p:spPr>
        <p:txBody>
          <a:bodyPr>
            <a:normAutofit/>
          </a:bodyPr>
          <a:lstStyle/>
          <a:p>
            <a:pPr algn="ctr"/>
            <a:r>
              <a:rPr lang="en-US" dirty="0">
                <a:solidFill>
                  <a:schemeClr val="accent5"/>
                </a:solidFill>
                <a:latin typeface="Angsana New" panose="02020603050405020304" pitchFamily="18" charset="-34"/>
                <a:cs typeface="Angsana New" panose="02020603050405020304" pitchFamily="18" charset="-34"/>
              </a:rPr>
              <a:t>Debt Obligations</a:t>
            </a:r>
            <a:br>
              <a:rPr lang="en-US" dirty="0">
                <a:solidFill>
                  <a:schemeClr val="accent5"/>
                </a:solidFill>
                <a:latin typeface="Angsana New" panose="02020603050405020304" pitchFamily="18" charset="-34"/>
                <a:cs typeface="Angsana New" panose="02020603050405020304" pitchFamily="18" charset="-34"/>
              </a:rPr>
            </a:br>
            <a:r>
              <a:rPr lang="en-US" i="1" dirty="0">
                <a:solidFill>
                  <a:schemeClr val="accent5"/>
                </a:solidFill>
                <a:latin typeface="Angsana New" panose="02020603050405020304" pitchFamily="18" charset="-34"/>
                <a:cs typeface="Angsana New" panose="02020603050405020304" pitchFamily="18" charset="-34"/>
              </a:rPr>
              <a:t>As of June 30, 2022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3148681"/>
              </p:ext>
            </p:extLst>
          </p:nvPr>
        </p:nvGraphicFramePr>
        <p:xfrm>
          <a:off x="116072" y="1810598"/>
          <a:ext cx="8911856" cy="4191001"/>
        </p:xfrm>
        <a:graphic>
          <a:graphicData uri="http://schemas.openxmlformats.org/drawingml/2006/table">
            <a:tbl>
              <a:tblPr firstRow="1" bandRow="1">
                <a:tableStyleId>{5C22544A-7EE6-4342-B048-85BDC9FD1C3A}</a:tableStyleId>
              </a:tblPr>
              <a:tblGrid>
                <a:gridCol w="5139515">
                  <a:extLst>
                    <a:ext uri="{9D8B030D-6E8A-4147-A177-3AD203B41FA5}">
                      <a16:colId xmlns:a16="http://schemas.microsoft.com/office/drawing/2014/main" val="3328672454"/>
                    </a:ext>
                  </a:extLst>
                </a:gridCol>
                <a:gridCol w="1245074">
                  <a:extLst>
                    <a:ext uri="{9D8B030D-6E8A-4147-A177-3AD203B41FA5}">
                      <a16:colId xmlns:a16="http://schemas.microsoft.com/office/drawing/2014/main" val="2202970997"/>
                    </a:ext>
                  </a:extLst>
                </a:gridCol>
                <a:gridCol w="1210734">
                  <a:extLst>
                    <a:ext uri="{9D8B030D-6E8A-4147-A177-3AD203B41FA5}">
                      <a16:colId xmlns:a16="http://schemas.microsoft.com/office/drawing/2014/main" val="1028833274"/>
                    </a:ext>
                  </a:extLst>
                </a:gridCol>
                <a:gridCol w="1316533">
                  <a:extLst>
                    <a:ext uri="{9D8B030D-6E8A-4147-A177-3AD203B41FA5}">
                      <a16:colId xmlns:a16="http://schemas.microsoft.com/office/drawing/2014/main" val="2938071322"/>
                    </a:ext>
                  </a:extLst>
                </a:gridCol>
              </a:tblGrid>
              <a:tr h="1095376">
                <a:tc>
                  <a:txBody>
                    <a:bodyPr/>
                    <a:lstStyle/>
                    <a:p>
                      <a:r>
                        <a:rPr lang="en-US" sz="2000" dirty="0"/>
                        <a:t>Purpose:</a:t>
                      </a:r>
                    </a:p>
                  </a:txBody>
                  <a:tcPr>
                    <a:solidFill>
                      <a:schemeClr val="accent2">
                        <a:lumMod val="75000"/>
                      </a:schemeClr>
                    </a:solidFill>
                  </a:tcPr>
                </a:tc>
                <a:tc>
                  <a:txBody>
                    <a:bodyPr/>
                    <a:lstStyle/>
                    <a:p>
                      <a:r>
                        <a:rPr lang="en-US" sz="2000" dirty="0"/>
                        <a:t>Original:</a:t>
                      </a:r>
                    </a:p>
                  </a:txBody>
                  <a:tcPr>
                    <a:solidFill>
                      <a:schemeClr val="accent2">
                        <a:lumMod val="75000"/>
                      </a:schemeClr>
                    </a:solidFill>
                  </a:tcPr>
                </a:tc>
                <a:tc>
                  <a:txBody>
                    <a:bodyPr/>
                    <a:lstStyle/>
                    <a:p>
                      <a:r>
                        <a:rPr lang="en-US" sz="2000" dirty="0"/>
                        <a:t>Principle:</a:t>
                      </a:r>
                    </a:p>
                  </a:txBody>
                  <a:tcPr>
                    <a:solidFill>
                      <a:schemeClr val="accent2">
                        <a:lumMod val="75000"/>
                      </a:schemeClr>
                    </a:solidFill>
                  </a:tcPr>
                </a:tc>
                <a:tc>
                  <a:txBody>
                    <a:bodyPr/>
                    <a:lstStyle/>
                    <a:p>
                      <a:r>
                        <a:rPr lang="en-US" sz="2000" baseline="0" dirty="0"/>
                        <a:t>Annual Payment:</a:t>
                      </a:r>
                      <a:endParaRPr lang="en-US" sz="2000" dirty="0"/>
                    </a:p>
                  </a:txBody>
                  <a:tcPr>
                    <a:solidFill>
                      <a:schemeClr val="accent2">
                        <a:lumMod val="75000"/>
                      </a:schemeClr>
                    </a:solidFill>
                  </a:tcPr>
                </a:tc>
                <a:extLst>
                  <a:ext uri="{0D108BD9-81ED-4DB2-BD59-A6C34878D82A}">
                    <a16:rowId xmlns:a16="http://schemas.microsoft.com/office/drawing/2014/main" val="2583761666"/>
                  </a:ext>
                </a:extLst>
              </a:tr>
              <a:tr h="619125">
                <a:tc>
                  <a:txBody>
                    <a:bodyPr/>
                    <a:lstStyle/>
                    <a:p>
                      <a:r>
                        <a:rPr lang="en-US" sz="2000" dirty="0"/>
                        <a:t>2005 MWQFA, Mt View Water Line</a:t>
                      </a:r>
                    </a:p>
                  </a:txBody>
                  <a:tcPr>
                    <a:solidFill>
                      <a:schemeClr val="accent2">
                        <a:lumMod val="60000"/>
                        <a:lumOff val="40000"/>
                      </a:schemeClr>
                    </a:solidFill>
                  </a:tcPr>
                </a:tc>
                <a:tc>
                  <a:txBody>
                    <a:bodyPr/>
                    <a:lstStyle/>
                    <a:p>
                      <a:r>
                        <a:rPr lang="en-US" sz="2000" dirty="0"/>
                        <a:t>$375,000</a:t>
                      </a:r>
                    </a:p>
                  </a:txBody>
                  <a:tcPr>
                    <a:solidFill>
                      <a:schemeClr val="accent2">
                        <a:lumMod val="60000"/>
                        <a:lumOff val="40000"/>
                      </a:schemeClr>
                    </a:solidFill>
                  </a:tcPr>
                </a:tc>
                <a:tc>
                  <a:txBody>
                    <a:bodyPr/>
                    <a:lstStyle/>
                    <a:p>
                      <a:r>
                        <a:rPr lang="en-US" sz="2000" dirty="0"/>
                        <a:t>$43,477</a:t>
                      </a:r>
                    </a:p>
                  </a:txBody>
                  <a:tcPr>
                    <a:solidFill>
                      <a:schemeClr val="accent2">
                        <a:lumMod val="60000"/>
                        <a:lumOff val="40000"/>
                      </a:schemeClr>
                    </a:solidFill>
                  </a:tcPr>
                </a:tc>
                <a:tc>
                  <a:txBody>
                    <a:bodyPr/>
                    <a:lstStyle/>
                    <a:p>
                      <a:r>
                        <a:rPr lang="en-US" sz="2000" dirty="0"/>
                        <a:t>$21,609</a:t>
                      </a:r>
                    </a:p>
                  </a:txBody>
                  <a:tcPr>
                    <a:solidFill>
                      <a:schemeClr val="accent2">
                        <a:lumMod val="60000"/>
                        <a:lumOff val="40000"/>
                      </a:schemeClr>
                    </a:solidFill>
                  </a:tcPr>
                </a:tc>
                <a:extLst>
                  <a:ext uri="{0D108BD9-81ED-4DB2-BD59-A6C34878D82A}">
                    <a16:rowId xmlns:a16="http://schemas.microsoft.com/office/drawing/2014/main" val="3917622411"/>
                  </a:ext>
                </a:extLst>
              </a:tr>
              <a:tr h="619125">
                <a:tc>
                  <a:txBody>
                    <a:bodyPr/>
                    <a:lstStyle/>
                    <a:p>
                      <a:r>
                        <a:rPr lang="en-US" sz="2000" dirty="0"/>
                        <a:t>2006 MWQFA, South Seton Water</a:t>
                      </a:r>
                      <a:r>
                        <a:rPr lang="en-US" sz="2000" baseline="0" dirty="0"/>
                        <a:t> Line</a:t>
                      </a:r>
                      <a:endParaRPr lang="en-US" sz="2000" dirty="0"/>
                    </a:p>
                  </a:txBody>
                  <a:tcPr>
                    <a:solidFill>
                      <a:schemeClr val="accent2">
                        <a:lumMod val="60000"/>
                        <a:lumOff val="40000"/>
                      </a:schemeClr>
                    </a:solidFill>
                  </a:tcPr>
                </a:tc>
                <a:tc>
                  <a:txBody>
                    <a:bodyPr/>
                    <a:lstStyle/>
                    <a:p>
                      <a:r>
                        <a:rPr lang="en-US" sz="2000" dirty="0"/>
                        <a:t>$432,762</a:t>
                      </a:r>
                    </a:p>
                  </a:txBody>
                  <a:tcPr>
                    <a:solidFill>
                      <a:schemeClr val="accent2">
                        <a:lumMod val="60000"/>
                        <a:lumOff val="40000"/>
                      </a:schemeClr>
                    </a:solidFill>
                  </a:tcPr>
                </a:tc>
                <a:tc>
                  <a:txBody>
                    <a:bodyPr/>
                    <a:lstStyle/>
                    <a:p>
                      <a:r>
                        <a:rPr lang="en-US" sz="2000" dirty="0"/>
                        <a:t>$98,500</a:t>
                      </a:r>
                    </a:p>
                  </a:txBody>
                  <a:tcPr>
                    <a:solidFill>
                      <a:schemeClr val="accent2">
                        <a:lumMod val="60000"/>
                        <a:lumOff val="40000"/>
                      </a:schemeClr>
                    </a:solidFill>
                  </a:tcPr>
                </a:tc>
                <a:tc>
                  <a:txBody>
                    <a:bodyPr/>
                    <a:lstStyle/>
                    <a:p>
                      <a:r>
                        <a:rPr lang="en-US" sz="2000" dirty="0"/>
                        <a:t>$24,222</a:t>
                      </a:r>
                    </a:p>
                  </a:txBody>
                  <a:tcPr>
                    <a:solidFill>
                      <a:schemeClr val="accent2">
                        <a:lumMod val="60000"/>
                        <a:lumOff val="40000"/>
                      </a:schemeClr>
                    </a:solidFill>
                  </a:tcPr>
                </a:tc>
                <a:extLst>
                  <a:ext uri="{0D108BD9-81ED-4DB2-BD59-A6C34878D82A}">
                    <a16:rowId xmlns:a16="http://schemas.microsoft.com/office/drawing/2014/main" val="730887667"/>
                  </a:ext>
                </a:extLst>
              </a:tr>
              <a:tr h="619125">
                <a:tc>
                  <a:txBody>
                    <a:bodyPr/>
                    <a:lstStyle/>
                    <a:p>
                      <a:r>
                        <a:rPr lang="en-US" sz="2000" dirty="0"/>
                        <a:t>2009 Fulton Bank, Lincoln Avenue Water Line</a:t>
                      </a:r>
                    </a:p>
                  </a:txBody>
                  <a:tcPr>
                    <a:solidFill>
                      <a:schemeClr val="accent2">
                        <a:lumMod val="60000"/>
                        <a:lumOff val="40000"/>
                      </a:schemeClr>
                    </a:solidFill>
                  </a:tcPr>
                </a:tc>
                <a:tc>
                  <a:txBody>
                    <a:bodyPr/>
                    <a:lstStyle/>
                    <a:p>
                      <a:r>
                        <a:rPr lang="en-US" sz="2000" dirty="0"/>
                        <a:t>$801,500</a:t>
                      </a:r>
                    </a:p>
                  </a:txBody>
                  <a:tcPr>
                    <a:solidFill>
                      <a:schemeClr val="accent2">
                        <a:lumMod val="60000"/>
                        <a:lumOff val="40000"/>
                      </a:schemeClr>
                    </a:solidFill>
                  </a:tcPr>
                </a:tc>
                <a:tc>
                  <a:txBody>
                    <a:bodyPr/>
                    <a:lstStyle/>
                    <a:p>
                      <a:r>
                        <a:rPr lang="en-US" sz="2000" dirty="0"/>
                        <a:t>$242,655</a:t>
                      </a:r>
                    </a:p>
                  </a:txBody>
                  <a:tcPr>
                    <a:solidFill>
                      <a:schemeClr val="accent2">
                        <a:lumMod val="60000"/>
                        <a:lumOff val="40000"/>
                      </a:schemeClr>
                    </a:solidFill>
                  </a:tcPr>
                </a:tc>
                <a:tc>
                  <a:txBody>
                    <a:bodyPr/>
                    <a:lstStyle/>
                    <a:p>
                      <a:r>
                        <a:rPr lang="en-US" sz="2000" dirty="0"/>
                        <a:t>$43,100</a:t>
                      </a:r>
                    </a:p>
                  </a:txBody>
                  <a:tcPr>
                    <a:solidFill>
                      <a:schemeClr val="accent2">
                        <a:lumMod val="60000"/>
                        <a:lumOff val="40000"/>
                      </a:schemeClr>
                    </a:solidFill>
                  </a:tcPr>
                </a:tc>
                <a:extLst>
                  <a:ext uri="{0D108BD9-81ED-4DB2-BD59-A6C34878D82A}">
                    <a16:rowId xmlns:a16="http://schemas.microsoft.com/office/drawing/2014/main" val="78185188"/>
                  </a:ext>
                </a:extLst>
              </a:tr>
              <a:tr h="619125">
                <a:tc>
                  <a:txBody>
                    <a:bodyPr/>
                    <a:lstStyle/>
                    <a:p>
                      <a:r>
                        <a:rPr lang="en-US" sz="2000" dirty="0"/>
                        <a:t>2014 USDA, New Wastewater Treatment</a:t>
                      </a:r>
                      <a:r>
                        <a:rPr lang="en-US" sz="2000" baseline="0" dirty="0"/>
                        <a:t> Plant</a:t>
                      </a:r>
                      <a:endParaRPr lang="en-US" sz="2000" dirty="0"/>
                    </a:p>
                  </a:txBody>
                  <a:tcPr>
                    <a:solidFill>
                      <a:schemeClr val="accent2">
                        <a:lumMod val="60000"/>
                        <a:lumOff val="40000"/>
                      </a:schemeClr>
                    </a:solidFill>
                  </a:tcPr>
                </a:tc>
                <a:tc>
                  <a:txBody>
                    <a:bodyPr/>
                    <a:lstStyle/>
                    <a:p>
                      <a:r>
                        <a:rPr lang="en-US" sz="2000" dirty="0"/>
                        <a:t>$5.4</a:t>
                      </a:r>
                      <a:r>
                        <a:rPr lang="en-US" sz="2000" baseline="0" dirty="0"/>
                        <a:t> M</a:t>
                      </a:r>
                      <a:endParaRPr lang="en-US" sz="2000" dirty="0"/>
                    </a:p>
                  </a:txBody>
                  <a:tcPr>
                    <a:solidFill>
                      <a:schemeClr val="accent2">
                        <a:lumMod val="60000"/>
                        <a:lumOff val="40000"/>
                      </a:schemeClr>
                    </a:solidFill>
                  </a:tcPr>
                </a:tc>
                <a:tc>
                  <a:txBody>
                    <a:bodyPr/>
                    <a:lstStyle/>
                    <a:p>
                      <a:r>
                        <a:rPr lang="en-US" sz="2000" dirty="0"/>
                        <a:t>$4.74M</a:t>
                      </a:r>
                    </a:p>
                  </a:txBody>
                  <a:tcPr>
                    <a:solidFill>
                      <a:schemeClr val="accent2">
                        <a:lumMod val="60000"/>
                        <a:lumOff val="40000"/>
                      </a:schemeClr>
                    </a:solidFill>
                  </a:tcPr>
                </a:tc>
                <a:tc>
                  <a:txBody>
                    <a:bodyPr/>
                    <a:lstStyle/>
                    <a:p>
                      <a:r>
                        <a:rPr lang="en-US" sz="2000" dirty="0"/>
                        <a:t>$99,480</a:t>
                      </a:r>
                    </a:p>
                  </a:txBody>
                  <a:tcPr>
                    <a:solidFill>
                      <a:schemeClr val="accent2">
                        <a:lumMod val="60000"/>
                        <a:lumOff val="40000"/>
                      </a:schemeClr>
                    </a:solidFill>
                  </a:tcPr>
                </a:tc>
                <a:extLst>
                  <a:ext uri="{0D108BD9-81ED-4DB2-BD59-A6C34878D82A}">
                    <a16:rowId xmlns:a16="http://schemas.microsoft.com/office/drawing/2014/main" val="418970027"/>
                  </a:ext>
                </a:extLst>
              </a:tr>
              <a:tr h="619125">
                <a:tc>
                  <a:txBody>
                    <a:bodyPr/>
                    <a:lstStyle/>
                    <a:p>
                      <a:r>
                        <a:rPr lang="en-US" sz="2000" dirty="0"/>
                        <a:t>2016 USDA, New Wastewater Treatment</a:t>
                      </a:r>
                      <a:r>
                        <a:rPr lang="en-US" sz="2000" baseline="0" dirty="0"/>
                        <a:t> Plant</a:t>
                      </a:r>
                      <a:endParaRPr lang="en-US" sz="2000" dirty="0"/>
                    </a:p>
                  </a:txBody>
                  <a:tcPr>
                    <a:solidFill>
                      <a:schemeClr val="accent2">
                        <a:lumMod val="60000"/>
                        <a:lumOff val="40000"/>
                      </a:schemeClr>
                    </a:solidFill>
                  </a:tcPr>
                </a:tc>
                <a:tc>
                  <a:txBody>
                    <a:bodyPr/>
                    <a:lstStyle/>
                    <a:p>
                      <a:r>
                        <a:rPr lang="en-US" sz="2000" dirty="0"/>
                        <a:t>$258,000</a:t>
                      </a:r>
                    </a:p>
                  </a:txBody>
                  <a:tcPr>
                    <a:solidFill>
                      <a:schemeClr val="accent2">
                        <a:lumMod val="60000"/>
                        <a:lumOff val="40000"/>
                      </a:schemeClr>
                    </a:solidFill>
                  </a:tcPr>
                </a:tc>
                <a:tc>
                  <a:txBody>
                    <a:bodyPr/>
                    <a:lstStyle/>
                    <a:p>
                      <a:r>
                        <a:rPr lang="en-US" sz="2000" dirty="0"/>
                        <a:t>$230,310</a:t>
                      </a:r>
                    </a:p>
                  </a:txBody>
                  <a:tcPr>
                    <a:solidFill>
                      <a:schemeClr val="accent2">
                        <a:lumMod val="60000"/>
                        <a:lumOff val="40000"/>
                      </a:schemeClr>
                    </a:solidFill>
                  </a:tcPr>
                </a:tc>
                <a:tc>
                  <a:txBody>
                    <a:bodyPr/>
                    <a:lstStyle/>
                    <a:p>
                      <a:r>
                        <a:rPr lang="en-US" sz="2000" dirty="0"/>
                        <a:t>$5,262</a:t>
                      </a:r>
                    </a:p>
                  </a:txBody>
                  <a:tcPr>
                    <a:solidFill>
                      <a:schemeClr val="accent2">
                        <a:lumMod val="60000"/>
                        <a:lumOff val="40000"/>
                      </a:schemeClr>
                    </a:solidFill>
                  </a:tcPr>
                </a:tc>
                <a:extLst>
                  <a:ext uri="{0D108BD9-81ED-4DB2-BD59-A6C34878D82A}">
                    <a16:rowId xmlns:a16="http://schemas.microsoft.com/office/drawing/2014/main" val="1966922242"/>
                  </a:ext>
                </a:extLst>
              </a:tr>
            </a:tbl>
          </a:graphicData>
        </a:graphic>
      </p:graphicFrame>
      <p:sp>
        <p:nvSpPr>
          <p:cNvPr id="3" name="Slide Number Placeholder 2"/>
          <p:cNvSpPr>
            <a:spLocks noGrp="1"/>
          </p:cNvSpPr>
          <p:nvPr>
            <p:ph type="sldNum" sz="quarter" idx="12"/>
          </p:nvPr>
        </p:nvSpPr>
        <p:spPr>
          <a:xfrm>
            <a:off x="6928175" y="5460961"/>
            <a:ext cx="2194560" cy="1397039"/>
          </a:xfrm>
        </p:spPr>
        <p:txBody>
          <a:bodyPr/>
          <a:lstStyle/>
          <a:p>
            <a:fld id="{41597707-FBF8-4415-A3B1-7F44884DE5C3}" type="slidenum">
              <a:rPr lang="en-US" sz="1200" smtClean="0">
                <a:solidFill>
                  <a:schemeClr val="tx1">
                    <a:alpha val="20000"/>
                  </a:schemeClr>
                </a:solidFill>
              </a:rPr>
              <a:pPr/>
              <a:t>64</a:t>
            </a:fld>
            <a:endParaRPr lang="en-US" sz="1200" dirty="0">
              <a:solidFill>
                <a:schemeClr val="tx1">
                  <a:alpha val="20000"/>
                </a:schemeClr>
              </a:solidFill>
            </a:endParaRPr>
          </a:p>
        </p:txBody>
      </p:sp>
    </p:spTree>
    <p:extLst>
      <p:ext uri="{BB962C8B-B14F-4D97-AF65-F5344CB8AC3E}">
        <p14:creationId xmlns:p14="http://schemas.microsoft.com/office/powerpoint/2010/main" val="2461254106"/>
      </p:ext>
    </p:extLst>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086" y="152400"/>
            <a:ext cx="8229600" cy="792162"/>
          </a:xfrm>
          <a:noFill/>
        </p:spPr>
        <p:txBody>
          <a:bodyPr/>
          <a:lstStyle/>
          <a:p>
            <a:pPr algn="ctr"/>
            <a:r>
              <a:rPr lang="en-US" b="1" dirty="0">
                <a:solidFill>
                  <a:schemeClr val="accent3"/>
                </a:solidFill>
                <a:latin typeface="Angsana New" panose="02020603050405020304" pitchFamily="18" charset="-34"/>
                <a:cs typeface="Angsana New" panose="02020603050405020304" pitchFamily="18" charset="-34"/>
              </a:rPr>
              <a:t>Water Fund - Depreciation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0898693"/>
              </p:ext>
            </p:extLst>
          </p:nvPr>
        </p:nvGraphicFramePr>
        <p:xfrm>
          <a:off x="165541" y="762794"/>
          <a:ext cx="82296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396686"/>
            <a:ext cx="2194560" cy="1397039"/>
          </a:xfrm>
        </p:spPr>
        <p:txBody>
          <a:bodyPr/>
          <a:lstStyle/>
          <a:p>
            <a:fld id="{41597707-FBF8-4415-A3B1-7F44884DE5C3}" type="slidenum">
              <a:rPr lang="en-US" sz="1200" smtClean="0">
                <a:solidFill>
                  <a:schemeClr val="tx1">
                    <a:alpha val="20000"/>
                  </a:schemeClr>
                </a:solidFill>
              </a:rPr>
              <a:pPr/>
              <a:t>65</a:t>
            </a:fld>
            <a:endParaRPr lang="en-US" sz="1200" dirty="0">
              <a:solidFill>
                <a:schemeClr val="tx1">
                  <a:alpha val="2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520735744"/>
              </p:ext>
            </p:extLst>
          </p:nvPr>
        </p:nvGraphicFramePr>
        <p:xfrm>
          <a:off x="106326" y="5294640"/>
          <a:ext cx="7837470" cy="1112520"/>
        </p:xfrm>
        <a:graphic>
          <a:graphicData uri="http://schemas.openxmlformats.org/drawingml/2006/table">
            <a:tbl>
              <a:tblPr firstRow="1" bandRow="1">
                <a:tableStyleId>{5940675A-B579-460E-94D1-54222C63F5DA}</a:tableStyleId>
              </a:tblPr>
              <a:tblGrid>
                <a:gridCol w="783747">
                  <a:extLst>
                    <a:ext uri="{9D8B030D-6E8A-4147-A177-3AD203B41FA5}">
                      <a16:colId xmlns:a16="http://schemas.microsoft.com/office/drawing/2014/main" val="4193086095"/>
                    </a:ext>
                  </a:extLst>
                </a:gridCol>
                <a:gridCol w="783747">
                  <a:extLst>
                    <a:ext uri="{9D8B030D-6E8A-4147-A177-3AD203B41FA5}">
                      <a16:colId xmlns:a16="http://schemas.microsoft.com/office/drawing/2014/main" val="784620527"/>
                    </a:ext>
                  </a:extLst>
                </a:gridCol>
                <a:gridCol w="783747">
                  <a:extLst>
                    <a:ext uri="{9D8B030D-6E8A-4147-A177-3AD203B41FA5}">
                      <a16:colId xmlns:a16="http://schemas.microsoft.com/office/drawing/2014/main" val="997150733"/>
                    </a:ext>
                  </a:extLst>
                </a:gridCol>
                <a:gridCol w="783747">
                  <a:extLst>
                    <a:ext uri="{9D8B030D-6E8A-4147-A177-3AD203B41FA5}">
                      <a16:colId xmlns:a16="http://schemas.microsoft.com/office/drawing/2014/main" val="1113392121"/>
                    </a:ext>
                  </a:extLst>
                </a:gridCol>
                <a:gridCol w="783747">
                  <a:extLst>
                    <a:ext uri="{9D8B030D-6E8A-4147-A177-3AD203B41FA5}">
                      <a16:colId xmlns:a16="http://schemas.microsoft.com/office/drawing/2014/main" val="1679071505"/>
                    </a:ext>
                  </a:extLst>
                </a:gridCol>
                <a:gridCol w="783747">
                  <a:extLst>
                    <a:ext uri="{9D8B030D-6E8A-4147-A177-3AD203B41FA5}">
                      <a16:colId xmlns:a16="http://schemas.microsoft.com/office/drawing/2014/main" val="1589200738"/>
                    </a:ext>
                  </a:extLst>
                </a:gridCol>
                <a:gridCol w="783747">
                  <a:extLst>
                    <a:ext uri="{9D8B030D-6E8A-4147-A177-3AD203B41FA5}">
                      <a16:colId xmlns:a16="http://schemas.microsoft.com/office/drawing/2014/main" val="937095195"/>
                    </a:ext>
                  </a:extLst>
                </a:gridCol>
                <a:gridCol w="783747">
                  <a:extLst>
                    <a:ext uri="{9D8B030D-6E8A-4147-A177-3AD203B41FA5}">
                      <a16:colId xmlns:a16="http://schemas.microsoft.com/office/drawing/2014/main" val="1700699372"/>
                    </a:ext>
                  </a:extLst>
                </a:gridCol>
                <a:gridCol w="783747">
                  <a:extLst>
                    <a:ext uri="{9D8B030D-6E8A-4147-A177-3AD203B41FA5}">
                      <a16:colId xmlns:a16="http://schemas.microsoft.com/office/drawing/2014/main" val="2181099666"/>
                    </a:ext>
                  </a:extLst>
                </a:gridCol>
                <a:gridCol w="783747">
                  <a:extLst>
                    <a:ext uri="{9D8B030D-6E8A-4147-A177-3AD203B41FA5}">
                      <a16:colId xmlns:a16="http://schemas.microsoft.com/office/drawing/2014/main" val="505287650"/>
                    </a:ext>
                  </a:extLst>
                </a:gridCol>
              </a:tblGrid>
              <a:tr h="370840">
                <a:tc>
                  <a:txBody>
                    <a:bodyPr/>
                    <a:lstStyle/>
                    <a:p>
                      <a:pPr algn="ctr"/>
                      <a:r>
                        <a:rPr lang="en-US" sz="1400" b="1" dirty="0"/>
                        <a:t>FY 12</a:t>
                      </a:r>
                    </a:p>
                  </a:txBody>
                  <a:tcPr>
                    <a:solidFill>
                      <a:schemeClr val="bg1">
                        <a:lumMod val="75000"/>
                      </a:schemeClr>
                    </a:solidFill>
                  </a:tcPr>
                </a:tc>
                <a:tc>
                  <a:txBody>
                    <a:bodyPr/>
                    <a:lstStyle/>
                    <a:p>
                      <a:pPr algn="ctr"/>
                      <a:r>
                        <a:rPr lang="en-US" sz="1400" b="1" dirty="0"/>
                        <a:t>FY 13</a:t>
                      </a:r>
                    </a:p>
                  </a:txBody>
                  <a:tcPr>
                    <a:solidFill>
                      <a:schemeClr val="bg1">
                        <a:lumMod val="75000"/>
                      </a:schemeClr>
                    </a:solidFill>
                  </a:tcPr>
                </a:tc>
                <a:tc>
                  <a:txBody>
                    <a:bodyPr/>
                    <a:lstStyle/>
                    <a:p>
                      <a:pPr algn="ctr"/>
                      <a:r>
                        <a:rPr lang="en-US" sz="1400" b="1" dirty="0"/>
                        <a:t>FY 14</a:t>
                      </a:r>
                    </a:p>
                  </a:txBody>
                  <a:tcPr>
                    <a:solidFill>
                      <a:schemeClr val="bg1">
                        <a:lumMod val="75000"/>
                      </a:schemeClr>
                    </a:solidFill>
                  </a:tcPr>
                </a:tc>
                <a:tc>
                  <a:txBody>
                    <a:bodyPr/>
                    <a:lstStyle/>
                    <a:p>
                      <a:pPr algn="ctr"/>
                      <a:r>
                        <a:rPr lang="en-US" sz="1400" b="1" dirty="0"/>
                        <a:t>FY 15</a:t>
                      </a:r>
                    </a:p>
                  </a:txBody>
                  <a:tcPr>
                    <a:solidFill>
                      <a:schemeClr val="bg1">
                        <a:lumMod val="75000"/>
                      </a:schemeClr>
                    </a:solidFill>
                  </a:tcPr>
                </a:tc>
                <a:tc>
                  <a:txBody>
                    <a:bodyPr/>
                    <a:lstStyle/>
                    <a:p>
                      <a:pPr algn="ctr"/>
                      <a:r>
                        <a:rPr lang="en-US" sz="1400" b="1" dirty="0"/>
                        <a:t>FY 16</a:t>
                      </a:r>
                    </a:p>
                  </a:txBody>
                  <a:tcPr>
                    <a:solidFill>
                      <a:schemeClr val="bg1">
                        <a:lumMod val="75000"/>
                      </a:schemeClr>
                    </a:solidFill>
                  </a:tcPr>
                </a:tc>
                <a:tc>
                  <a:txBody>
                    <a:bodyPr/>
                    <a:lstStyle/>
                    <a:p>
                      <a:pPr algn="ctr"/>
                      <a:r>
                        <a:rPr lang="en-US" sz="1400" b="1" dirty="0"/>
                        <a:t>FY 17</a:t>
                      </a:r>
                    </a:p>
                  </a:txBody>
                  <a:tcPr>
                    <a:solidFill>
                      <a:schemeClr val="bg1">
                        <a:lumMod val="75000"/>
                      </a:schemeClr>
                    </a:solidFill>
                  </a:tcPr>
                </a:tc>
                <a:tc>
                  <a:txBody>
                    <a:bodyPr/>
                    <a:lstStyle/>
                    <a:p>
                      <a:pPr algn="ctr"/>
                      <a:r>
                        <a:rPr lang="en-US" sz="1400" b="1" dirty="0"/>
                        <a:t>FY 18</a:t>
                      </a:r>
                    </a:p>
                  </a:txBody>
                  <a:tcPr>
                    <a:solidFill>
                      <a:schemeClr val="bg1">
                        <a:lumMod val="75000"/>
                      </a:schemeClr>
                    </a:solidFill>
                  </a:tcPr>
                </a:tc>
                <a:tc>
                  <a:txBody>
                    <a:bodyPr/>
                    <a:lstStyle/>
                    <a:p>
                      <a:pPr algn="ctr"/>
                      <a:r>
                        <a:rPr lang="en-US" sz="1400" b="1" dirty="0"/>
                        <a:t>FY 19</a:t>
                      </a:r>
                    </a:p>
                  </a:txBody>
                  <a:tcPr>
                    <a:solidFill>
                      <a:schemeClr val="bg1">
                        <a:lumMod val="75000"/>
                      </a:schemeClr>
                    </a:solidFill>
                  </a:tcPr>
                </a:tc>
                <a:tc>
                  <a:txBody>
                    <a:bodyPr/>
                    <a:lstStyle/>
                    <a:p>
                      <a:pPr algn="ctr"/>
                      <a:r>
                        <a:rPr lang="en-US" sz="1400" b="1" dirty="0"/>
                        <a:t>FY 20</a:t>
                      </a:r>
                    </a:p>
                  </a:txBody>
                  <a:tcPr>
                    <a:solidFill>
                      <a:schemeClr val="bg1">
                        <a:lumMod val="75000"/>
                      </a:schemeClr>
                    </a:solidFill>
                  </a:tcPr>
                </a:tc>
                <a:tc>
                  <a:txBody>
                    <a:bodyPr/>
                    <a:lstStyle/>
                    <a:p>
                      <a:pPr algn="ctr"/>
                      <a:r>
                        <a:rPr lang="en-US" sz="1400" b="1" dirty="0"/>
                        <a:t>FY 21</a:t>
                      </a:r>
                    </a:p>
                  </a:txBody>
                  <a:tcPr>
                    <a:solidFill>
                      <a:schemeClr val="bg1">
                        <a:lumMod val="75000"/>
                      </a:schemeClr>
                    </a:solidFill>
                  </a:tcPr>
                </a:tc>
                <a:extLst>
                  <a:ext uri="{0D108BD9-81ED-4DB2-BD59-A6C34878D82A}">
                    <a16:rowId xmlns:a16="http://schemas.microsoft.com/office/drawing/2014/main" val="103328866"/>
                  </a:ext>
                </a:extLst>
              </a:tr>
              <a:tr h="370840">
                <a:tc>
                  <a:txBody>
                    <a:bodyPr/>
                    <a:lstStyle/>
                    <a:p>
                      <a:r>
                        <a:rPr lang="en-US" sz="1400" dirty="0"/>
                        <a:t>$6.33M</a:t>
                      </a:r>
                    </a:p>
                  </a:txBody>
                  <a:tcPr>
                    <a:solidFill>
                      <a:schemeClr val="accent1">
                        <a:lumMod val="40000"/>
                        <a:lumOff val="60000"/>
                      </a:schemeClr>
                    </a:solidFill>
                  </a:tcPr>
                </a:tc>
                <a:tc>
                  <a:txBody>
                    <a:bodyPr/>
                    <a:lstStyle/>
                    <a:p>
                      <a:r>
                        <a:rPr lang="en-US" sz="1400" dirty="0"/>
                        <a:t>$6.24M</a:t>
                      </a:r>
                    </a:p>
                  </a:txBody>
                  <a:tcPr>
                    <a:solidFill>
                      <a:schemeClr val="accent1">
                        <a:lumMod val="40000"/>
                        <a:lumOff val="60000"/>
                      </a:schemeClr>
                    </a:solidFill>
                  </a:tcPr>
                </a:tc>
                <a:tc>
                  <a:txBody>
                    <a:bodyPr/>
                    <a:lstStyle/>
                    <a:p>
                      <a:r>
                        <a:rPr lang="en-US" sz="1400" dirty="0"/>
                        <a:t>$6.56M</a:t>
                      </a:r>
                    </a:p>
                  </a:txBody>
                  <a:tcPr>
                    <a:solidFill>
                      <a:schemeClr val="accent1">
                        <a:lumMod val="40000"/>
                        <a:lumOff val="60000"/>
                      </a:schemeClr>
                    </a:solidFill>
                  </a:tcPr>
                </a:tc>
                <a:tc>
                  <a:txBody>
                    <a:bodyPr/>
                    <a:lstStyle/>
                    <a:p>
                      <a:r>
                        <a:rPr lang="en-US" sz="1400" dirty="0"/>
                        <a:t>$6.54M</a:t>
                      </a:r>
                    </a:p>
                  </a:txBody>
                  <a:tcPr>
                    <a:solidFill>
                      <a:schemeClr val="accent1">
                        <a:lumMod val="40000"/>
                        <a:lumOff val="60000"/>
                      </a:schemeClr>
                    </a:solidFill>
                  </a:tcPr>
                </a:tc>
                <a:tc>
                  <a:txBody>
                    <a:bodyPr/>
                    <a:lstStyle/>
                    <a:p>
                      <a:r>
                        <a:rPr lang="en-US" sz="1400" dirty="0"/>
                        <a:t>$6.44M</a:t>
                      </a:r>
                    </a:p>
                  </a:txBody>
                  <a:tcPr>
                    <a:solidFill>
                      <a:schemeClr val="accent1">
                        <a:lumMod val="40000"/>
                        <a:lumOff val="60000"/>
                      </a:schemeClr>
                    </a:solidFill>
                  </a:tcPr>
                </a:tc>
                <a:tc>
                  <a:txBody>
                    <a:bodyPr/>
                    <a:lstStyle/>
                    <a:p>
                      <a:r>
                        <a:rPr lang="en-US" sz="1400" dirty="0"/>
                        <a:t>$6.34M</a:t>
                      </a:r>
                    </a:p>
                  </a:txBody>
                  <a:tcPr>
                    <a:solidFill>
                      <a:schemeClr val="accent1">
                        <a:lumMod val="40000"/>
                        <a:lumOff val="60000"/>
                      </a:schemeClr>
                    </a:solidFill>
                  </a:tcPr>
                </a:tc>
                <a:tc>
                  <a:txBody>
                    <a:bodyPr/>
                    <a:lstStyle/>
                    <a:p>
                      <a:r>
                        <a:rPr lang="en-US" sz="1400" dirty="0"/>
                        <a:t>$6.34M</a:t>
                      </a:r>
                    </a:p>
                  </a:txBody>
                  <a:tcPr>
                    <a:solidFill>
                      <a:schemeClr val="accent1">
                        <a:lumMod val="40000"/>
                        <a:lumOff val="60000"/>
                      </a:schemeClr>
                    </a:solidFill>
                  </a:tcPr>
                </a:tc>
                <a:tc>
                  <a:txBody>
                    <a:bodyPr/>
                    <a:lstStyle/>
                    <a:p>
                      <a:r>
                        <a:rPr lang="en-US" sz="1400" dirty="0"/>
                        <a:t>$6.18M</a:t>
                      </a:r>
                    </a:p>
                  </a:txBody>
                  <a:tcPr>
                    <a:solidFill>
                      <a:schemeClr val="accent1">
                        <a:lumMod val="40000"/>
                        <a:lumOff val="60000"/>
                      </a:schemeClr>
                    </a:solidFill>
                  </a:tcPr>
                </a:tc>
                <a:tc>
                  <a:txBody>
                    <a:bodyPr/>
                    <a:lstStyle/>
                    <a:p>
                      <a:r>
                        <a:rPr lang="en-US" sz="1400" dirty="0"/>
                        <a:t>6.02M</a:t>
                      </a:r>
                    </a:p>
                  </a:txBody>
                  <a:tcPr>
                    <a:solidFill>
                      <a:schemeClr val="accent1">
                        <a:lumMod val="40000"/>
                        <a:lumOff val="60000"/>
                      </a:schemeClr>
                    </a:solidFill>
                  </a:tcPr>
                </a:tc>
                <a:tc>
                  <a:txBody>
                    <a:bodyPr/>
                    <a:lstStyle/>
                    <a:p>
                      <a:r>
                        <a:rPr lang="en-US" sz="1400" dirty="0"/>
                        <a:t>5.93M</a:t>
                      </a:r>
                    </a:p>
                  </a:txBody>
                  <a:tcPr>
                    <a:solidFill>
                      <a:schemeClr val="accent1">
                        <a:lumMod val="40000"/>
                        <a:lumOff val="60000"/>
                      </a:schemeClr>
                    </a:solidFill>
                  </a:tcPr>
                </a:tc>
                <a:extLst>
                  <a:ext uri="{0D108BD9-81ED-4DB2-BD59-A6C34878D82A}">
                    <a16:rowId xmlns:a16="http://schemas.microsoft.com/office/drawing/2014/main" val="2202429675"/>
                  </a:ext>
                </a:extLst>
              </a:tr>
              <a:tr h="370840">
                <a:tc>
                  <a:txBody>
                    <a:bodyPr/>
                    <a:lstStyle/>
                    <a:p>
                      <a:r>
                        <a:rPr lang="en-US" sz="1400" dirty="0"/>
                        <a:t>152,478</a:t>
                      </a:r>
                    </a:p>
                  </a:txBody>
                  <a:tcPr>
                    <a:solidFill>
                      <a:schemeClr val="accent2">
                        <a:lumMod val="40000"/>
                        <a:lumOff val="60000"/>
                      </a:schemeClr>
                    </a:solidFill>
                  </a:tcPr>
                </a:tc>
                <a:tc>
                  <a:txBody>
                    <a:bodyPr/>
                    <a:lstStyle/>
                    <a:p>
                      <a:r>
                        <a:rPr lang="en-US" sz="1400" dirty="0"/>
                        <a:t>151,580</a:t>
                      </a:r>
                    </a:p>
                  </a:txBody>
                  <a:tcPr>
                    <a:solidFill>
                      <a:schemeClr val="accent2">
                        <a:lumMod val="40000"/>
                        <a:lumOff val="60000"/>
                      </a:schemeClr>
                    </a:solidFill>
                  </a:tcPr>
                </a:tc>
                <a:tc>
                  <a:txBody>
                    <a:bodyPr/>
                    <a:lstStyle/>
                    <a:p>
                      <a:r>
                        <a:rPr lang="en-US" sz="1400" dirty="0"/>
                        <a:t>152,432</a:t>
                      </a:r>
                    </a:p>
                  </a:txBody>
                  <a:tcPr>
                    <a:solidFill>
                      <a:schemeClr val="accent2">
                        <a:lumMod val="40000"/>
                        <a:lumOff val="60000"/>
                      </a:schemeClr>
                    </a:solidFill>
                  </a:tcPr>
                </a:tc>
                <a:tc>
                  <a:txBody>
                    <a:bodyPr/>
                    <a:lstStyle/>
                    <a:p>
                      <a:r>
                        <a:rPr lang="en-US" sz="1400" dirty="0"/>
                        <a:t>153,247</a:t>
                      </a:r>
                    </a:p>
                  </a:txBody>
                  <a:tcPr>
                    <a:solidFill>
                      <a:schemeClr val="accent2">
                        <a:lumMod val="40000"/>
                        <a:lumOff val="60000"/>
                      </a:schemeClr>
                    </a:solidFill>
                  </a:tcPr>
                </a:tc>
                <a:tc>
                  <a:txBody>
                    <a:bodyPr/>
                    <a:lstStyle/>
                    <a:p>
                      <a:r>
                        <a:rPr lang="en-US" sz="1400" dirty="0"/>
                        <a:t>151,772</a:t>
                      </a:r>
                    </a:p>
                  </a:txBody>
                  <a:tcPr>
                    <a:solidFill>
                      <a:schemeClr val="accent2">
                        <a:lumMod val="40000"/>
                        <a:lumOff val="60000"/>
                      </a:schemeClr>
                    </a:solidFill>
                  </a:tcPr>
                </a:tc>
                <a:tc>
                  <a:txBody>
                    <a:bodyPr/>
                    <a:lstStyle/>
                    <a:p>
                      <a:r>
                        <a:rPr lang="en-US" sz="1400" dirty="0"/>
                        <a:t>153,122</a:t>
                      </a:r>
                    </a:p>
                  </a:txBody>
                  <a:tcPr>
                    <a:solidFill>
                      <a:schemeClr val="accent2">
                        <a:lumMod val="40000"/>
                        <a:lumOff val="60000"/>
                      </a:schemeClr>
                    </a:solidFill>
                  </a:tcPr>
                </a:tc>
                <a:tc>
                  <a:txBody>
                    <a:bodyPr/>
                    <a:lstStyle/>
                    <a:p>
                      <a:r>
                        <a:rPr lang="en-US" sz="1400" dirty="0"/>
                        <a:t>158,071</a:t>
                      </a:r>
                    </a:p>
                  </a:txBody>
                  <a:tcPr>
                    <a:solidFill>
                      <a:schemeClr val="accent2">
                        <a:lumMod val="40000"/>
                        <a:lumOff val="60000"/>
                      </a:schemeClr>
                    </a:solidFill>
                  </a:tcPr>
                </a:tc>
                <a:tc>
                  <a:txBody>
                    <a:bodyPr/>
                    <a:lstStyle/>
                    <a:p>
                      <a:r>
                        <a:rPr lang="en-US" sz="1400" dirty="0"/>
                        <a:t>161,154</a:t>
                      </a:r>
                    </a:p>
                  </a:txBody>
                  <a:tcPr>
                    <a:solidFill>
                      <a:schemeClr val="accent2">
                        <a:lumMod val="40000"/>
                        <a:lumOff val="60000"/>
                      </a:schemeClr>
                    </a:solidFill>
                  </a:tcPr>
                </a:tc>
                <a:tc>
                  <a:txBody>
                    <a:bodyPr/>
                    <a:lstStyle/>
                    <a:p>
                      <a:r>
                        <a:rPr lang="en-US" sz="1400" dirty="0"/>
                        <a:t>160,905</a:t>
                      </a:r>
                    </a:p>
                  </a:txBody>
                  <a:tcPr>
                    <a:solidFill>
                      <a:schemeClr val="accent2">
                        <a:lumMod val="40000"/>
                        <a:lumOff val="60000"/>
                      </a:schemeClr>
                    </a:solidFill>
                  </a:tcPr>
                </a:tc>
                <a:tc>
                  <a:txBody>
                    <a:bodyPr/>
                    <a:lstStyle/>
                    <a:p>
                      <a:r>
                        <a:rPr lang="en-US" sz="1400" dirty="0"/>
                        <a:t>163,415</a:t>
                      </a:r>
                    </a:p>
                  </a:txBody>
                  <a:tcPr>
                    <a:solidFill>
                      <a:schemeClr val="accent2">
                        <a:lumMod val="40000"/>
                        <a:lumOff val="60000"/>
                      </a:schemeClr>
                    </a:solidFill>
                  </a:tcPr>
                </a:tc>
                <a:extLst>
                  <a:ext uri="{0D108BD9-81ED-4DB2-BD59-A6C34878D82A}">
                    <a16:rowId xmlns:a16="http://schemas.microsoft.com/office/drawing/2014/main" val="1024022729"/>
                  </a:ext>
                </a:extLst>
              </a:tr>
            </a:tbl>
          </a:graphicData>
        </a:graphic>
      </p:graphicFrame>
      <p:graphicFrame>
        <p:nvGraphicFramePr>
          <p:cNvPr id="4" name="Table 3">
            <a:extLst>
              <a:ext uri="{FF2B5EF4-FFF2-40B4-BE49-F238E27FC236}">
                <a16:creationId xmlns:a16="http://schemas.microsoft.com/office/drawing/2014/main" id="{39416C8F-80E3-FD41-C690-366EC2C29413}"/>
              </a:ext>
            </a:extLst>
          </p:cNvPr>
          <p:cNvGraphicFramePr>
            <a:graphicFrameLocks noGrp="1"/>
          </p:cNvGraphicFramePr>
          <p:nvPr>
            <p:extLst>
              <p:ext uri="{D42A27DB-BD31-4B8C-83A1-F6EECF244321}">
                <p14:modId xmlns:p14="http://schemas.microsoft.com/office/powerpoint/2010/main" val="1653133029"/>
              </p:ext>
            </p:extLst>
          </p:nvPr>
        </p:nvGraphicFramePr>
        <p:xfrm>
          <a:off x="7955901" y="5294640"/>
          <a:ext cx="804707" cy="1112520"/>
        </p:xfrm>
        <a:graphic>
          <a:graphicData uri="http://schemas.openxmlformats.org/drawingml/2006/table">
            <a:tbl>
              <a:tblPr firstRow="1" bandRow="1">
                <a:tableStyleId>{5940675A-B579-460E-94D1-54222C63F5DA}</a:tableStyleId>
              </a:tblPr>
              <a:tblGrid>
                <a:gridCol w="804707">
                  <a:extLst>
                    <a:ext uri="{9D8B030D-6E8A-4147-A177-3AD203B41FA5}">
                      <a16:colId xmlns:a16="http://schemas.microsoft.com/office/drawing/2014/main" val="3225775785"/>
                    </a:ext>
                  </a:extLst>
                </a:gridCol>
              </a:tblGrid>
              <a:tr h="370840">
                <a:tc>
                  <a:txBody>
                    <a:bodyPr/>
                    <a:lstStyle/>
                    <a:p>
                      <a:pPr algn="ctr"/>
                      <a:r>
                        <a:rPr lang="en-US" sz="1400" b="1" dirty="0"/>
                        <a:t>FY 22</a:t>
                      </a:r>
                    </a:p>
                  </a:txBody>
                  <a:tcPr>
                    <a:solidFill>
                      <a:schemeClr val="bg1">
                        <a:lumMod val="75000"/>
                      </a:schemeClr>
                    </a:solidFill>
                  </a:tcPr>
                </a:tc>
                <a:extLst>
                  <a:ext uri="{0D108BD9-81ED-4DB2-BD59-A6C34878D82A}">
                    <a16:rowId xmlns:a16="http://schemas.microsoft.com/office/drawing/2014/main" val="648802231"/>
                  </a:ext>
                </a:extLst>
              </a:tr>
              <a:tr h="370840">
                <a:tc>
                  <a:txBody>
                    <a:bodyPr/>
                    <a:lstStyle/>
                    <a:p>
                      <a:r>
                        <a:rPr lang="en-US" sz="1400" dirty="0"/>
                        <a:t>6.13M</a:t>
                      </a:r>
                    </a:p>
                  </a:txBody>
                  <a:tcPr>
                    <a:solidFill>
                      <a:schemeClr val="accent1">
                        <a:lumMod val="40000"/>
                        <a:lumOff val="60000"/>
                      </a:schemeClr>
                    </a:solidFill>
                  </a:tcPr>
                </a:tc>
                <a:extLst>
                  <a:ext uri="{0D108BD9-81ED-4DB2-BD59-A6C34878D82A}">
                    <a16:rowId xmlns:a16="http://schemas.microsoft.com/office/drawing/2014/main" val="886446738"/>
                  </a:ext>
                </a:extLst>
              </a:tr>
              <a:tr h="370840">
                <a:tc>
                  <a:txBody>
                    <a:bodyPr/>
                    <a:lstStyle/>
                    <a:p>
                      <a:r>
                        <a:rPr lang="en-US" sz="1400" dirty="0"/>
                        <a:t>165,244</a:t>
                      </a:r>
                    </a:p>
                  </a:txBody>
                  <a:tcPr>
                    <a:solidFill>
                      <a:schemeClr val="accent2">
                        <a:lumMod val="40000"/>
                        <a:lumOff val="60000"/>
                      </a:schemeClr>
                    </a:solidFill>
                  </a:tcPr>
                </a:tc>
                <a:extLst>
                  <a:ext uri="{0D108BD9-81ED-4DB2-BD59-A6C34878D82A}">
                    <a16:rowId xmlns:a16="http://schemas.microsoft.com/office/drawing/2014/main" val="2653899458"/>
                  </a:ext>
                </a:extLst>
              </a:tr>
            </a:tbl>
          </a:graphicData>
        </a:graphic>
      </p:graphicFrame>
    </p:spTree>
    <p:extLst>
      <p:ext uri="{BB962C8B-B14F-4D97-AF65-F5344CB8AC3E}">
        <p14:creationId xmlns:p14="http://schemas.microsoft.com/office/powerpoint/2010/main" val="3845861171"/>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086" y="152400"/>
            <a:ext cx="8229600" cy="792162"/>
          </a:xfrm>
          <a:noFill/>
        </p:spPr>
        <p:txBody>
          <a:bodyPr/>
          <a:lstStyle/>
          <a:p>
            <a:r>
              <a:rPr lang="en-US" b="1" dirty="0"/>
              <a:t>Sewer Fund - Depreciation</a:t>
            </a:r>
            <a:endParaRPr lang="en-US" b="1"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5250864"/>
              </p:ext>
            </p:extLst>
          </p:nvPr>
        </p:nvGraphicFramePr>
        <p:xfrm>
          <a:off x="457200" y="860016"/>
          <a:ext cx="82296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49440" y="5428393"/>
            <a:ext cx="2194560" cy="1397039"/>
          </a:xfrm>
        </p:spPr>
        <p:txBody>
          <a:bodyPr/>
          <a:lstStyle/>
          <a:p>
            <a:fld id="{41597707-FBF8-4415-A3B1-7F44884DE5C3}" type="slidenum">
              <a:rPr lang="en-US" sz="1200" smtClean="0">
                <a:solidFill>
                  <a:schemeClr val="tx1">
                    <a:alpha val="20000"/>
                  </a:schemeClr>
                </a:solidFill>
              </a:rPr>
              <a:pPr/>
              <a:t>66</a:t>
            </a:fld>
            <a:endParaRPr lang="en-US" sz="1200" dirty="0">
              <a:solidFill>
                <a:schemeClr val="tx1">
                  <a:alpha val="2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58458212"/>
              </p:ext>
            </p:extLst>
          </p:nvPr>
        </p:nvGraphicFramePr>
        <p:xfrm>
          <a:off x="152400" y="5428393"/>
          <a:ext cx="7848600" cy="1112520"/>
        </p:xfrm>
        <a:graphic>
          <a:graphicData uri="http://schemas.openxmlformats.org/drawingml/2006/table">
            <a:tbl>
              <a:tblPr firstRow="1" bandRow="1">
                <a:tableStyleId>{5940675A-B579-460E-94D1-54222C63F5DA}</a:tableStyleId>
              </a:tblPr>
              <a:tblGrid>
                <a:gridCol w="784860">
                  <a:extLst>
                    <a:ext uri="{9D8B030D-6E8A-4147-A177-3AD203B41FA5}">
                      <a16:colId xmlns:a16="http://schemas.microsoft.com/office/drawing/2014/main" val="4193086095"/>
                    </a:ext>
                  </a:extLst>
                </a:gridCol>
                <a:gridCol w="784860">
                  <a:extLst>
                    <a:ext uri="{9D8B030D-6E8A-4147-A177-3AD203B41FA5}">
                      <a16:colId xmlns:a16="http://schemas.microsoft.com/office/drawing/2014/main" val="784620527"/>
                    </a:ext>
                  </a:extLst>
                </a:gridCol>
                <a:gridCol w="784860">
                  <a:extLst>
                    <a:ext uri="{9D8B030D-6E8A-4147-A177-3AD203B41FA5}">
                      <a16:colId xmlns:a16="http://schemas.microsoft.com/office/drawing/2014/main" val="997150733"/>
                    </a:ext>
                  </a:extLst>
                </a:gridCol>
                <a:gridCol w="784860">
                  <a:extLst>
                    <a:ext uri="{9D8B030D-6E8A-4147-A177-3AD203B41FA5}">
                      <a16:colId xmlns:a16="http://schemas.microsoft.com/office/drawing/2014/main" val="1113392121"/>
                    </a:ext>
                  </a:extLst>
                </a:gridCol>
                <a:gridCol w="784860">
                  <a:extLst>
                    <a:ext uri="{9D8B030D-6E8A-4147-A177-3AD203B41FA5}">
                      <a16:colId xmlns:a16="http://schemas.microsoft.com/office/drawing/2014/main" val="1679071505"/>
                    </a:ext>
                  </a:extLst>
                </a:gridCol>
                <a:gridCol w="784860">
                  <a:extLst>
                    <a:ext uri="{9D8B030D-6E8A-4147-A177-3AD203B41FA5}">
                      <a16:colId xmlns:a16="http://schemas.microsoft.com/office/drawing/2014/main" val="1589200738"/>
                    </a:ext>
                  </a:extLst>
                </a:gridCol>
                <a:gridCol w="784860">
                  <a:extLst>
                    <a:ext uri="{9D8B030D-6E8A-4147-A177-3AD203B41FA5}">
                      <a16:colId xmlns:a16="http://schemas.microsoft.com/office/drawing/2014/main" val="937095195"/>
                    </a:ext>
                  </a:extLst>
                </a:gridCol>
                <a:gridCol w="784860">
                  <a:extLst>
                    <a:ext uri="{9D8B030D-6E8A-4147-A177-3AD203B41FA5}">
                      <a16:colId xmlns:a16="http://schemas.microsoft.com/office/drawing/2014/main" val="1700699372"/>
                    </a:ext>
                  </a:extLst>
                </a:gridCol>
                <a:gridCol w="784860">
                  <a:extLst>
                    <a:ext uri="{9D8B030D-6E8A-4147-A177-3AD203B41FA5}">
                      <a16:colId xmlns:a16="http://schemas.microsoft.com/office/drawing/2014/main" val="3384630754"/>
                    </a:ext>
                  </a:extLst>
                </a:gridCol>
                <a:gridCol w="784860">
                  <a:extLst>
                    <a:ext uri="{9D8B030D-6E8A-4147-A177-3AD203B41FA5}">
                      <a16:colId xmlns:a16="http://schemas.microsoft.com/office/drawing/2014/main" val="2284426270"/>
                    </a:ext>
                  </a:extLst>
                </a:gridCol>
              </a:tblGrid>
              <a:tr h="370840">
                <a:tc>
                  <a:txBody>
                    <a:bodyPr/>
                    <a:lstStyle/>
                    <a:p>
                      <a:pPr algn="ctr"/>
                      <a:r>
                        <a:rPr lang="en-US" sz="1400" b="1" dirty="0"/>
                        <a:t>FY 12</a:t>
                      </a:r>
                    </a:p>
                  </a:txBody>
                  <a:tcPr>
                    <a:solidFill>
                      <a:schemeClr val="bg1">
                        <a:lumMod val="75000"/>
                      </a:schemeClr>
                    </a:solidFill>
                  </a:tcPr>
                </a:tc>
                <a:tc>
                  <a:txBody>
                    <a:bodyPr/>
                    <a:lstStyle/>
                    <a:p>
                      <a:pPr algn="ctr"/>
                      <a:r>
                        <a:rPr lang="en-US" sz="1400" b="1" dirty="0"/>
                        <a:t>FY 13</a:t>
                      </a:r>
                    </a:p>
                  </a:txBody>
                  <a:tcPr>
                    <a:solidFill>
                      <a:schemeClr val="bg1">
                        <a:lumMod val="75000"/>
                      </a:schemeClr>
                    </a:solidFill>
                  </a:tcPr>
                </a:tc>
                <a:tc>
                  <a:txBody>
                    <a:bodyPr/>
                    <a:lstStyle/>
                    <a:p>
                      <a:pPr algn="ctr"/>
                      <a:r>
                        <a:rPr lang="en-US" sz="1400" b="1" dirty="0"/>
                        <a:t>FY 14</a:t>
                      </a:r>
                    </a:p>
                  </a:txBody>
                  <a:tcPr>
                    <a:solidFill>
                      <a:schemeClr val="bg1">
                        <a:lumMod val="75000"/>
                      </a:schemeClr>
                    </a:solidFill>
                  </a:tcPr>
                </a:tc>
                <a:tc>
                  <a:txBody>
                    <a:bodyPr/>
                    <a:lstStyle/>
                    <a:p>
                      <a:pPr algn="ctr"/>
                      <a:r>
                        <a:rPr lang="en-US" sz="1400" b="1" dirty="0"/>
                        <a:t>FY 15</a:t>
                      </a:r>
                    </a:p>
                  </a:txBody>
                  <a:tcPr>
                    <a:solidFill>
                      <a:schemeClr val="bg1">
                        <a:lumMod val="75000"/>
                      </a:schemeClr>
                    </a:solidFill>
                  </a:tcPr>
                </a:tc>
                <a:tc>
                  <a:txBody>
                    <a:bodyPr/>
                    <a:lstStyle/>
                    <a:p>
                      <a:pPr algn="ctr"/>
                      <a:r>
                        <a:rPr lang="en-US" sz="1400" b="1" dirty="0"/>
                        <a:t>FY 16</a:t>
                      </a:r>
                    </a:p>
                  </a:txBody>
                  <a:tcPr>
                    <a:solidFill>
                      <a:schemeClr val="bg1">
                        <a:lumMod val="75000"/>
                      </a:schemeClr>
                    </a:solidFill>
                  </a:tcPr>
                </a:tc>
                <a:tc>
                  <a:txBody>
                    <a:bodyPr/>
                    <a:lstStyle/>
                    <a:p>
                      <a:pPr algn="ctr"/>
                      <a:r>
                        <a:rPr lang="en-US" sz="1400" b="1" dirty="0"/>
                        <a:t>FY 17</a:t>
                      </a:r>
                    </a:p>
                  </a:txBody>
                  <a:tcPr>
                    <a:solidFill>
                      <a:schemeClr val="bg1">
                        <a:lumMod val="75000"/>
                      </a:schemeClr>
                    </a:solidFill>
                  </a:tcPr>
                </a:tc>
                <a:tc>
                  <a:txBody>
                    <a:bodyPr/>
                    <a:lstStyle/>
                    <a:p>
                      <a:pPr algn="ctr"/>
                      <a:r>
                        <a:rPr lang="en-US" sz="1400" b="1" dirty="0"/>
                        <a:t>FY 18</a:t>
                      </a:r>
                    </a:p>
                  </a:txBody>
                  <a:tcPr>
                    <a:solidFill>
                      <a:schemeClr val="bg1">
                        <a:lumMod val="75000"/>
                      </a:schemeClr>
                    </a:solidFill>
                  </a:tcPr>
                </a:tc>
                <a:tc>
                  <a:txBody>
                    <a:bodyPr/>
                    <a:lstStyle/>
                    <a:p>
                      <a:pPr algn="ctr"/>
                      <a:r>
                        <a:rPr lang="en-US" sz="1400" b="1" dirty="0"/>
                        <a:t>FY 19</a:t>
                      </a:r>
                    </a:p>
                  </a:txBody>
                  <a:tcPr>
                    <a:solidFill>
                      <a:schemeClr val="bg1">
                        <a:lumMod val="75000"/>
                      </a:schemeClr>
                    </a:solidFill>
                  </a:tcPr>
                </a:tc>
                <a:tc>
                  <a:txBody>
                    <a:bodyPr/>
                    <a:lstStyle/>
                    <a:p>
                      <a:pPr algn="ctr"/>
                      <a:r>
                        <a:rPr lang="en-US" sz="1400" b="1" dirty="0"/>
                        <a:t>FY 20</a:t>
                      </a:r>
                    </a:p>
                  </a:txBody>
                  <a:tcPr>
                    <a:solidFill>
                      <a:schemeClr val="bg1">
                        <a:lumMod val="75000"/>
                      </a:schemeClr>
                    </a:solidFill>
                  </a:tcPr>
                </a:tc>
                <a:tc>
                  <a:txBody>
                    <a:bodyPr/>
                    <a:lstStyle/>
                    <a:p>
                      <a:pPr algn="ctr"/>
                      <a:r>
                        <a:rPr lang="en-US" sz="1400" b="1" dirty="0"/>
                        <a:t>FY 21</a:t>
                      </a:r>
                    </a:p>
                  </a:txBody>
                  <a:tcPr>
                    <a:solidFill>
                      <a:schemeClr val="bg1">
                        <a:lumMod val="75000"/>
                      </a:schemeClr>
                    </a:solidFill>
                  </a:tcPr>
                </a:tc>
                <a:extLst>
                  <a:ext uri="{0D108BD9-81ED-4DB2-BD59-A6C34878D82A}">
                    <a16:rowId xmlns:a16="http://schemas.microsoft.com/office/drawing/2014/main" val="103328866"/>
                  </a:ext>
                </a:extLst>
              </a:tr>
              <a:tr h="370840">
                <a:tc>
                  <a:txBody>
                    <a:bodyPr/>
                    <a:lstStyle/>
                    <a:p>
                      <a:r>
                        <a:rPr lang="en-US" sz="1400" dirty="0"/>
                        <a:t>9.78 M</a:t>
                      </a:r>
                    </a:p>
                  </a:txBody>
                  <a:tcPr>
                    <a:solidFill>
                      <a:schemeClr val="accent1">
                        <a:lumMod val="40000"/>
                        <a:lumOff val="60000"/>
                      </a:schemeClr>
                    </a:solidFill>
                  </a:tcPr>
                </a:tc>
                <a:tc>
                  <a:txBody>
                    <a:bodyPr/>
                    <a:lstStyle/>
                    <a:p>
                      <a:r>
                        <a:rPr lang="en-US" sz="1400" dirty="0"/>
                        <a:t>10.86</a:t>
                      </a:r>
                      <a:r>
                        <a:rPr lang="en-US" sz="1400" baseline="0" dirty="0"/>
                        <a:t> </a:t>
                      </a:r>
                      <a:r>
                        <a:rPr lang="en-US" sz="1400" dirty="0"/>
                        <a:t>M</a:t>
                      </a:r>
                    </a:p>
                  </a:txBody>
                  <a:tcPr>
                    <a:solidFill>
                      <a:schemeClr val="accent1">
                        <a:lumMod val="40000"/>
                        <a:lumOff val="60000"/>
                      </a:schemeClr>
                    </a:solidFill>
                  </a:tcPr>
                </a:tc>
                <a:tc>
                  <a:txBody>
                    <a:bodyPr/>
                    <a:lstStyle/>
                    <a:p>
                      <a:r>
                        <a:rPr lang="en-US" sz="1400" dirty="0"/>
                        <a:t>17.65 M</a:t>
                      </a:r>
                    </a:p>
                  </a:txBody>
                  <a:tcPr>
                    <a:solidFill>
                      <a:schemeClr val="accent1">
                        <a:lumMod val="40000"/>
                        <a:lumOff val="60000"/>
                      </a:schemeClr>
                    </a:solidFill>
                  </a:tcPr>
                </a:tc>
                <a:tc>
                  <a:txBody>
                    <a:bodyPr/>
                    <a:lstStyle/>
                    <a:p>
                      <a:r>
                        <a:rPr lang="en-US" sz="1400" dirty="0"/>
                        <a:t>21.59 M</a:t>
                      </a:r>
                    </a:p>
                  </a:txBody>
                  <a:tcPr>
                    <a:solidFill>
                      <a:schemeClr val="accent1">
                        <a:lumMod val="40000"/>
                        <a:lumOff val="60000"/>
                      </a:schemeClr>
                    </a:solidFill>
                  </a:tcPr>
                </a:tc>
                <a:tc>
                  <a:txBody>
                    <a:bodyPr/>
                    <a:lstStyle/>
                    <a:p>
                      <a:r>
                        <a:rPr lang="en-US" sz="1400" dirty="0"/>
                        <a:t>21.65 M</a:t>
                      </a:r>
                    </a:p>
                  </a:txBody>
                  <a:tcPr>
                    <a:solidFill>
                      <a:schemeClr val="accent1">
                        <a:lumMod val="40000"/>
                        <a:lumOff val="60000"/>
                      </a:schemeClr>
                    </a:solidFill>
                  </a:tcPr>
                </a:tc>
                <a:tc>
                  <a:txBody>
                    <a:bodyPr/>
                    <a:lstStyle/>
                    <a:p>
                      <a:r>
                        <a:rPr lang="en-US" sz="1400" dirty="0"/>
                        <a:t>21.28 M</a:t>
                      </a:r>
                    </a:p>
                  </a:txBody>
                  <a:tcPr>
                    <a:solidFill>
                      <a:schemeClr val="accent1">
                        <a:lumMod val="40000"/>
                        <a:lumOff val="60000"/>
                      </a:schemeClr>
                    </a:solidFill>
                  </a:tcPr>
                </a:tc>
                <a:tc>
                  <a:txBody>
                    <a:bodyPr/>
                    <a:lstStyle/>
                    <a:p>
                      <a:r>
                        <a:rPr lang="en-US" sz="1400" dirty="0"/>
                        <a:t>21.16 M</a:t>
                      </a:r>
                    </a:p>
                  </a:txBody>
                  <a:tcPr>
                    <a:solidFill>
                      <a:schemeClr val="accent1">
                        <a:lumMod val="40000"/>
                        <a:lumOff val="60000"/>
                      </a:schemeClr>
                    </a:solidFill>
                  </a:tcPr>
                </a:tc>
                <a:tc>
                  <a:txBody>
                    <a:bodyPr/>
                    <a:lstStyle/>
                    <a:p>
                      <a:r>
                        <a:rPr lang="en-US" sz="1400" dirty="0"/>
                        <a:t>20.85 M</a:t>
                      </a:r>
                    </a:p>
                  </a:txBody>
                  <a:tcPr>
                    <a:solidFill>
                      <a:schemeClr val="accent1">
                        <a:lumMod val="40000"/>
                        <a:lumOff val="60000"/>
                      </a:schemeClr>
                    </a:solidFill>
                  </a:tcPr>
                </a:tc>
                <a:tc>
                  <a:txBody>
                    <a:bodyPr/>
                    <a:lstStyle/>
                    <a:p>
                      <a:r>
                        <a:rPr lang="en-US" sz="1400" dirty="0"/>
                        <a:t>20.53M</a:t>
                      </a:r>
                    </a:p>
                  </a:txBody>
                  <a:tcPr>
                    <a:solidFill>
                      <a:schemeClr val="accent1">
                        <a:lumMod val="40000"/>
                        <a:lumOff val="60000"/>
                      </a:schemeClr>
                    </a:solidFill>
                  </a:tcPr>
                </a:tc>
                <a:tc>
                  <a:txBody>
                    <a:bodyPr/>
                    <a:lstStyle/>
                    <a:p>
                      <a:r>
                        <a:rPr lang="en-US" sz="1400" dirty="0"/>
                        <a:t>20.35M</a:t>
                      </a:r>
                    </a:p>
                  </a:txBody>
                  <a:tcPr>
                    <a:solidFill>
                      <a:schemeClr val="accent1">
                        <a:lumMod val="40000"/>
                        <a:lumOff val="60000"/>
                      </a:schemeClr>
                    </a:solidFill>
                  </a:tcPr>
                </a:tc>
                <a:extLst>
                  <a:ext uri="{0D108BD9-81ED-4DB2-BD59-A6C34878D82A}">
                    <a16:rowId xmlns:a16="http://schemas.microsoft.com/office/drawing/2014/main" val="2202429675"/>
                  </a:ext>
                </a:extLst>
              </a:tr>
              <a:tr h="370840">
                <a:tc>
                  <a:txBody>
                    <a:bodyPr/>
                    <a:lstStyle/>
                    <a:p>
                      <a:r>
                        <a:rPr lang="en-US" sz="1400" dirty="0"/>
                        <a:t>312,586</a:t>
                      </a:r>
                    </a:p>
                  </a:txBody>
                  <a:tcPr>
                    <a:solidFill>
                      <a:schemeClr val="accent2">
                        <a:lumMod val="40000"/>
                        <a:lumOff val="60000"/>
                      </a:schemeClr>
                    </a:solidFill>
                  </a:tcPr>
                </a:tc>
                <a:tc>
                  <a:txBody>
                    <a:bodyPr/>
                    <a:lstStyle/>
                    <a:p>
                      <a:r>
                        <a:rPr lang="en-US" sz="1400" dirty="0"/>
                        <a:t>311,623</a:t>
                      </a:r>
                    </a:p>
                  </a:txBody>
                  <a:tcPr>
                    <a:solidFill>
                      <a:schemeClr val="accent2">
                        <a:lumMod val="40000"/>
                        <a:lumOff val="60000"/>
                      </a:schemeClr>
                    </a:solidFill>
                  </a:tcPr>
                </a:tc>
                <a:tc>
                  <a:txBody>
                    <a:bodyPr/>
                    <a:lstStyle/>
                    <a:p>
                      <a:r>
                        <a:rPr lang="en-US" sz="1400" dirty="0"/>
                        <a:t>313,094</a:t>
                      </a:r>
                    </a:p>
                  </a:txBody>
                  <a:tcPr>
                    <a:solidFill>
                      <a:schemeClr val="accent2">
                        <a:lumMod val="40000"/>
                        <a:lumOff val="60000"/>
                      </a:schemeClr>
                    </a:solidFill>
                  </a:tcPr>
                </a:tc>
                <a:tc>
                  <a:txBody>
                    <a:bodyPr/>
                    <a:lstStyle/>
                    <a:p>
                      <a:r>
                        <a:rPr lang="en-US" sz="1400" dirty="0"/>
                        <a:t>308,545</a:t>
                      </a:r>
                    </a:p>
                  </a:txBody>
                  <a:tcPr>
                    <a:solidFill>
                      <a:schemeClr val="accent2">
                        <a:lumMod val="40000"/>
                        <a:lumOff val="60000"/>
                      </a:schemeClr>
                    </a:solidFill>
                  </a:tcPr>
                </a:tc>
                <a:tc>
                  <a:txBody>
                    <a:bodyPr/>
                    <a:lstStyle/>
                    <a:p>
                      <a:r>
                        <a:rPr lang="en-US" sz="1400" dirty="0"/>
                        <a:t>486,492</a:t>
                      </a:r>
                    </a:p>
                  </a:txBody>
                  <a:tcPr>
                    <a:solidFill>
                      <a:schemeClr val="accent2">
                        <a:lumMod val="40000"/>
                        <a:lumOff val="60000"/>
                      </a:schemeClr>
                    </a:solidFill>
                  </a:tcPr>
                </a:tc>
                <a:tc>
                  <a:txBody>
                    <a:bodyPr/>
                    <a:lstStyle/>
                    <a:p>
                      <a:r>
                        <a:rPr lang="en-US" sz="1400" dirty="0"/>
                        <a:t>664,874</a:t>
                      </a:r>
                    </a:p>
                  </a:txBody>
                  <a:tcPr>
                    <a:solidFill>
                      <a:schemeClr val="accent2">
                        <a:lumMod val="40000"/>
                        <a:lumOff val="60000"/>
                      </a:schemeClr>
                    </a:solidFill>
                  </a:tcPr>
                </a:tc>
                <a:tc>
                  <a:txBody>
                    <a:bodyPr/>
                    <a:lstStyle/>
                    <a:p>
                      <a:r>
                        <a:rPr lang="en-US" sz="1400" dirty="0"/>
                        <a:t>667,794</a:t>
                      </a:r>
                    </a:p>
                  </a:txBody>
                  <a:tcPr>
                    <a:solidFill>
                      <a:schemeClr val="accent2">
                        <a:lumMod val="40000"/>
                        <a:lumOff val="60000"/>
                      </a:schemeClr>
                    </a:solidFill>
                  </a:tcPr>
                </a:tc>
                <a:tc>
                  <a:txBody>
                    <a:bodyPr/>
                    <a:lstStyle/>
                    <a:p>
                      <a:r>
                        <a:rPr lang="en-US" sz="1400" dirty="0"/>
                        <a:t>671,741</a:t>
                      </a:r>
                    </a:p>
                  </a:txBody>
                  <a:tcPr>
                    <a:solidFill>
                      <a:schemeClr val="accent2">
                        <a:lumMod val="40000"/>
                        <a:lumOff val="60000"/>
                      </a:schemeClr>
                    </a:solidFill>
                  </a:tcPr>
                </a:tc>
                <a:tc>
                  <a:txBody>
                    <a:bodyPr/>
                    <a:lstStyle/>
                    <a:p>
                      <a:r>
                        <a:rPr lang="en-US" sz="1400" dirty="0"/>
                        <a:t>675,260</a:t>
                      </a:r>
                    </a:p>
                  </a:txBody>
                  <a:tcPr>
                    <a:solidFill>
                      <a:schemeClr val="accent2">
                        <a:lumMod val="40000"/>
                        <a:lumOff val="60000"/>
                      </a:schemeClr>
                    </a:solidFill>
                  </a:tcPr>
                </a:tc>
                <a:tc>
                  <a:txBody>
                    <a:bodyPr/>
                    <a:lstStyle/>
                    <a:p>
                      <a:r>
                        <a:rPr lang="en-US" sz="1400" dirty="0"/>
                        <a:t>679,576</a:t>
                      </a:r>
                    </a:p>
                  </a:txBody>
                  <a:tcPr>
                    <a:solidFill>
                      <a:schemeClr val="accent2">
                        <a:lumMod val="40000"/>
                        <a:lumOff val="60000"/>
                      </a:schemeClr>
                    </a:solidFill>
                  </a:tcPr>
                </a:tc>
                <a:extLst>
                  <a:ext uri="{0D108BD9-81ED-4DB2-BD59-A6C34878D82A}">
                    <a16:rowId xmlns:a16="http://schemas.microsoft.com/office/drawing/2014/main" val="1024022729"/>
                  </a:ext>
                </a:extLst>
              </a:tr>
            </a:tbl>
          </a:graphicData>
        </a:graphic>
      </p:graphicFrame>
      <p:graphicFrame>
        <p:nvGraphicFramePr>
          <p:cNvPr id="4" name="Table 3">
            <a:extLst>
              <a:ext uri="{FF2B5EF4-FFF2-40B4-BE49-F238E27FC236}">
                <a16:creationId xmlns:a16="http://schemas.microsoft.com/office/drawing/2014/main" id="{BB3CDA9B-99DE-AF24-FA7D-230081F3D315}"/>
              </a:ext>
            </a:extLst>
          </p:cNvPr>
          <p:cNvGraphicFramePr>
            <a:graphicFrameLocks noGrp="1"/>
          </p:cNvGraphicFramePr>
          <p:nvPr>
            <p:extLst>
              <p:ext uri="{D42A27DB-BD31-4B8C-83A1-F6EECF244321}">
                <p14:modId xmlns:p14="http://schemas.microsoft.com/office/powerpoint/2010/main" val="3758251105"/>
              </p:ext>
            </p:extLst>
          </p:nvPr>
        </p:nvGraphicFramePr>
        <p:xfrm>
          <a:off x="8001000" y="5428393"/>
          <a:ext cx="804707" cy="1112520"/>
        </p:xfrm>
        <a:graphic>
          <a:graphicData uri="http://schemas.openxmlformats.org/drawingml/2006/table">
            <a:tbl>
              <a:tblPr firstRow="1" bandRow="1">
                <a:tableStyleId>{5940675A-B579-460E-94D1-54222C63F5DA}</a:tableStyleId>
              </a:tblPr>
              <a:tblGrid>
                <a:gridCol w="804707">
                  <a:extLst>
                    <a:ext uri="{9D8B030D-6E8A-4147-A177-3AD203B41FA5}">
                      <a16:colId xmlns:a16="http://schemas.microsoft.com/office/drawing/2014/main" val="3225775785"/>
                    </a:ext>
                  </a:extLst>
                </a:gridCol>
              </a:tblGrid>
              <a:tr h="370840">
                <a:tc>
                  <a:txBody>
                    <a:bodyPr/>
                    <a:lstStyle/>
                    <a:p>
                      <a:pPr algn="ctr"/>
                      <a:r>
                        <a:rPr lang="en-US" sz="1400" b="1" dirty="0"/>
                        <a:t>FY 22</a:t>
                      </a:r>
                    </a:p>
                  </a:txBody>
                  <a:tcPr>
                    <a:solidFill>
                      <a:schemeClr val="bg1">
                        <a:lumMod val="75000"/>
                      </a:schemeClr>
                    </a:solidFill>
                  </a:tcPr>
                </a:tc>
                <a:extLst>
                  <a:ext uri="{0D108BD9-81ED-4DB2-BD59-A6C34878D82A}">
                    <a16:rowId xmlns:a16="http://schemas.microsoft.com/office/drawing/2014/main" val="648802231"/>
                  </a:ext>
                </a:extLst>
              </a:tr>
              <a:tr h="370840">
                <a:tc>
                  <a:txBody>
                    <a:bodyPr/>
                    <a:lstStyle/>
                    <a:p>
                      <a:r>
                        <a:rPr lang="en-US" sz="1400" dirty="0"/>
                        <a:t>20.24M</a:t>
                      </a:r>
                    </a:p>
                  </a:txBody>
                  <a:tcPr>
                    <a:solidFill>
                      <a:schemeClr val="accent1">
                        <a:lumMod val="40000"/>
                        <a:lumOff val="60000"/>
                      </a:schemeClr>
                    </a:solidFill>
                  </a:tcPr>
                </a:tc>
                <a:extLst>
                  <a:ext uri="{0D108BD9-81ED-4DB2-BD59-A6C34878D82A}">
                    <a16:rowId xmlns:a16="http://schemas.microsoft.com/office/drawing/2014/main" val="886446738"/>
                  </a:ext>
                </a:extLst>
              </a:tr>
              <a:tr h="370840">
                <a:tc>
                  <a:txBody>
                    <a:bodyPr/>
                    <a:lstStyle/>
                    <a:p>
                      <a:r>
                        <a:rPr lang="en-US" sz="1400" dirty="0"/>
                        <a:t>684,039</a:t>
                      </a:r>
                    </a:p>
                  </a:txBody>
                  <a:tcPr>
                    <a:solidFill>
                      <a:schemeClr val="accent2">
                        <a:lumMod val="40000"/>
                        <a:lumOff val="60000"/>
                      </a:schemeClr>
                    </a:solidFill>
                  </a:tcPr>
                </a:tc>
                <a:extLst>
                  <a:ext uri="{0D108BD9-81ED-4DB2-BD59-A6C34878D82A}">
                    <a16:rowId xmlns:a16="http://schemas.microsoft.com/office/drawing/2014/main" val="2653899458"/>
                  </a:ext>
                </a:extLst>
              </a:tr>
            </a:tbl>
          </a:graphicData>
        </a:graphic>
      </p:graphicFrame>
    </p:spTree>
    <p:extLst>
      <p:ext uri="{BB962C8B-B14F-4D97-AF65-F5344CB8AC3E}">
        <p14:creationId xmlns:p14="http://schemas.microsoft.com/office/powerpoint/2010/main" val="831750811"/>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20000"/>
                <a:lumOff val="80000"/>
              </a:schemeClr>
            </a:gs>
            <a:gs pos="0">
              <a:schemeClr val="accent5">
                <a:lumMod val="20000"/>
                <a:lumOff val="80000"/>
              </a:schemeClr>
            </a:gs>
            <a:gs pos="74000">
              <a:schemeClr val="accent6">
                <a:lumMod val="20000"/>
                <a:lumOff val="80000"/>
              </a:schemeClr>
            </a:gs>
            <a:gs pos="83000">
              <a:schemeClr val="accent5">
                <a:lumMod val="20000"/>
                <a:lumOff val="8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a:noFill/>
        </p:spPr>
        <p:txBody>
          <a:bodyPr>
            <a:normAutofit fontScale="90000"/>
          </a:bodyPr>
          <a:lstStyle/>
          <a:p>
            <a:r>
              <a:rPr lang="en-US" b="1" dirty="0"/>
              <a:t>Remaining Sewer &amp; Water Taps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01782112"/>
              </p:ext>
            </p:extLst>
          </p:nvPr>
        </p:nvGraphicFramePr>
        <p:xfrm>
          <a:off x="304800" y="753939"/>
          <a:ext cx="6210301" cy="3971105"/>
        </p:xfrm>
        <a:graphic>
          <a:graphicData uri="http://schemas.openxmlformats.org/drawingml/2006/table">
            <a:tbl>
              <a:tblPr firstRow="1" firstCol="1" bandRow="1">
                <a:tableStyleId>{5C22544A-7EE6-4342-B048-85BDC9FD1C3A}</a:tableStyleId>
              </a:tblPr>
              <a:tblGrid>
                <a:gridCol w="3690476">
                  <a:extLst>
                    <a:ext uri="{9D8B030D-6E8A-4147-A177-3AD203B41FA5}">
                      <a16:colId xmlns:a16="http://schemas.microsoft.com/office/drawing/2014/main" val="1414543055"/>
                    </a:ext>
                  </a:extLst>
                </a:gridCol>
                <a:gridCol w="900389">
                  <a:extLst>
                    <a:ext uri="{9D8B030D-6E8A-4147-A177-3AD203B41FA5}">
                      <a16:colId xmlns:a16="http://schemas.microsoft.com/office/drawing/2014/main" val="829687091"/>
                    </a:ext>
                  </a:extLst>
                </a:gridCol>
                <a:gridCol w="1619436">
                  <a:extLst>
                    <a:ext uri="{9D8B030D-6E8A-4147-A177-3AD203B41FA5}">
                      <a16:colId xmlns:a16="http://schemas.microsoft.com/office/drawing/2014/main" val="782282054"/>
                    </a:ext>
                  </a:extLst>
                </a:gridCol>
              </a:tblGrid>
              <a:tr h="282243">
                <a:tc>
                  <a:txBody>
                    <a:bodyPr/>
                    <a:lstStyle/>
                    <a:p>
                      <a:pPr marL="0" marR="0" algn="ctr">
                        <a:lnSpc>
                          <a:spcPct val="107000"/>
                        </a:lnSpc>
                        <a:spcBef>
                          <a:spcPts val="0"/>
                        </a:spcBef>
                        <a:spcAft>
                          <a:spcPts val="0"/>
                        </a:spcAft>
                      </a:pPr>
                      <a:r>
                        <a:rPr lang="en-US" sz="1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Sewer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a:effectLst/>
                        </a:rPr>
                        <a:t>Water</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6040264"/>
                  </a:ext>
                </a:extLst>
              </a:tr>
              <a:tr h="282243">
                <a:tc>
                  <a:txBody>
                    <a:bodyPr/>
                    <a:lstStyle/>
                    <a:p>
                      <a:pPr marL="0" marR="0" algn="r">
                        <a:lnSpc>
                          <a:spcPct val="107000"/>
                        </a:lnSpc>
                        <a:spcBef>
                          <a:spcPts val="0"/>
                        </a:spcBef>
                        <a:spcAft>
                          <a:spcPts val="0"/>
                        </a:spcAft>
                      </a:pPr>
                      <a:r>
                        <a:rPr lang="en-US" sz="1900" dirty="0">
                          <a:effectLst/>
                        </a:rPr>
                        <a:t>CURRENT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1,194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dirty="0">
                          <a:effectLst/>
                        </a:rPr>
                        <a:t>228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3913693"/>
                  </a:ext>
                </a:extLst>
              </a:tr>
              <a:tr h="276383">
                <a:tc>
                  <a:txBody>
                    <a:bodyPr/>
                    <a:lstStyle/>
                    <a:p>
                      <a:pPr marL="0" marR="0">
                        <a:lnSpc>
                          <a:spcPct val="107000"/>
                        </a:lnSpc>
                        <a:spcBef>
                          <a:spcPts val="0"/>
                        </a:spcBef>
                        <a:spcAft>
                          <a:spcPts val="0"/>
                        </a:spcAft>
                      </a:pPr>
                      <a:r>
                        <a:rPr lang="en-US" sz="1800" dirty="0">
                          <a:effectLst/>
                        </a:rPr>
                        <a:t>Rutter’s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-12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rPr>
                        <a:t>-12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09838417"/>
                  </a:ext>
                </a:extLst>
              </a:tr>
              <a:tr h="276383">
                <a:tc>
                  <a:txBody>
                    <a:bodyPr/>
                    <a:lstStyle/>
                    <a:p>
                      <a:pPr marL="0" marR="0">
                        <a:lnSpc>
                          <a:spcPct val="107000"/>
                        </a:lnSpc>
                        <a:spcBef>
                          <a:spcPts val="0"/>
                        </a:spcBef>
                        <a:spcAft>
                          <a:spcPts val="0"/>
                        </a:spcAft>
                      </a:pPr>
                      <a:r>
                        <a:rPr lang="en-US" sz="1800" dirty="0">
                          <a:effectLst/>
                        </a:rPr>
                        <a:t>Brookfield 19 homes on Irishtown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-19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rPr>
                        <a:t>-19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59742497"/>
                  </a:ext>
                </a:extLst>
              </a:tr>
              <a:tr h="276383">
                <a:tc>
                  <a:txBody>
                    <a:bodyPr/>
                    <a:lstStyle/>
                    <a:p>
                      <a:pPr marL="0" marR="0">
                        <a:lnSpc>
                          <a:spcPct val="107000"/>
                        </a:lnSpc>
                        <a:spcBef>
                          <a:spcPts val="0"/>
                        </a:spcBef>
                        <a:spcAft>
                          <a:spcPts val="0"/>
                        </a:spcAft>
                      </a:pPr>
                      <a:r>
                        <a:rPr lang="en-US" sz="1800" dirty="0">
                          <a:effectLst/>
                        </a:rPr>
                        <a:t>55 Second Avenue (new home)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rPr>
                        <a:t>-1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3770215"/>
                  </a:ext>
                </a:extLst>
              </a:tr>
              <a:tr h="27638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101 W Main St – New Apartment</a:t>
                      </a: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rPr>
                        <a:t>-1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0173565"/>
                  </a:ext>
                </a:extLst>
              </a:tr>
              <a:tr h="27638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rPr>
                        <a:t>Village Liquors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a:t>
                      </a: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a:t>
                      </a: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91331466"/>
                  </a:ext>
                </a:extLst>
              </a:tr>
              <a:tr h="27697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rPr>
                        <a:t>Southgate 3 homes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a:t>
                      </a: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marL="0" marR="0" algn="ctr">
                        <a:lnSpc>
                          <a:spcPct val="107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-3</a:t>
                      </a: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4086696755"/>
                  </a:ext>
                </a:extLst>
              </a:tr>
              <a:tr h="27978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Ripleigh’s Creamery</a:t>
                      </a: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a:t>
                      </a: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marL="0" marR="0" algn="ctr">
                        <a:lnSpc>
                          <a:spcPct val="107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-2</a:t>
                      </a: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409706169"/>
                  </a:ext>
                </a:extLst>
              </a:tr>
              <a:tr h="27638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rPr>
                        <a:t>Federal Stone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mj-lt"/>
                        </a:rPr>
                        <a:t>-5</a:t>
                      </a:r>
                      <a:endParaRPr lang="en-US" sz="1800" b="1" dirty="0">
                        <a:effectLst/>
                        <a:latin typeface="+mj-lt"/>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marL="0" marR="0" algn="ctr">
                        <a:lnSpc>
                          <a:spcPct val="107000"/>
                        </a:lnSpc>
                        <a:spcBef>
                          <a:spcPts val="0"/>
                        </a:spcBef>
                        <a:spcAft>
                          <a:spcPts val="0"/>
                        </a:spcAft>
                      </a:pPr>
                      <a:r>
                        <a:rPr lang="en-US" sz="1800" b="1" dirty="0">
                          <a:effectLst/>
                          <a:latin typeface="+mj-lt"/>
                        </a:rPr>
                        <a:t>-5</a:t>
                      </a:r>
                      <a:endParaRPr lang="en-US" sz="1800" b="1" dirty="0">
                        <a:effectLst/>
                        <a:latin typeface="+mj-lt"/>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890829506"/>
                  </a:ext>
                </a:extLst>
              </a:tr>
              <a:tr h="27638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rPr>
                        <a:t>Warthen’s Court 5 homes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1800" b="1" dirty="0">
                          <a:effectLst/>
                        </a:rPr>
                        <a:t>-5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4261871593"/>
                  </a:ext>
                </a:extLst>
              </a:tr>
              <a:tr h="27638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rPr>
                        <a:t>Brookfield 10 homes on Gabe’s Court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-10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800" b="1" dirty="0">
                          <a:effectLst/>
                        </a:rPr>
                        <a:t>-10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99514133"/>
                  </a:ext>
                </a:extLst>
              </a:tr>
              <a:tr h="561945">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REMAINING</a:t>
                      </a:r>
                    </a:p>
                  </a:txBody>
                  <a:tcPr marL="63448" marR="634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rPr>
                        <a:t>1,134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dirty="0">
                          <a:effectLst/>
                        </a:rPr>
                        <a:t>168</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448" marR="634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3042083"/>
                  </a:ext>
                </a:extLst>
              </a:tr>
            </a:tbl>
          </a:graphicData>
        </a:graphic>
      </p:graphicFrame>
      <p:sp>
        <p:nvSpPr>
          <p:cNvPr id="4" name="Slide Number Placeholder 3"/>
          <p:cNvSpPr>
            <a:spLocks noGrp="1"/>
          </p:cNvSpPr>
          <p:nvPr>
            <p:ph type="sldNum" sz="quarter" idx="12"/>
          </p:nvPr>
        </p:nvSpPr>
        <p:spPr>
          <a:xfrm>
            <a:off x="6912226" y="5460961"/>
            <a:ext cx="2194560" cy="1397039"/>
          </a:xfrm>
        </p:spPr>
        <p:txBody>
          <a:bodyPr/>
          <a:lstStyle/>
          <a:p>
            <a:fld id="{41597707-FBF8-4415-A3B1-7F44884DE5C3}" type="slidenum">
              <a:rPr lang="en-US" sz="1200" smtClean="0">
                <a:solidFill>
                  <a:schemeClr val="tx1">
                    <a:alpha val="20000"/>
                  </a:schemeClr>
                </a:solidFill>
              </a:rPr>
              <a:pPr/>
              <a:t>67</a:t>
            </a:fld>
            <a:endParaRPr lang="en-US" sz="1200" dirty="0">
              <a:solidFill>
                <a:schemeClr val="tx1">
                  <a:alpha val="20000"/>
                </a:schemeClr>
              </a:solidFill>
            </a:endParaRPr>
          </a:p>
        </p:txBody>
      </p:sp>
      <p:sp>
        <p:nvSpPr>
          <p:cNvPr id="7" name="Rectangle 1"/>
          <p:cNvSpPr>
            <a:spLocks noChangeArrowheads="1"/>
          </p:cNvSpPr>
          <p:nvPr/>
        </p:nvSpPr>
        <p:spPr bwMode="auto">
          <a:xfrm>
            <a:off x="6652449" y="1969648"/>
            <a:ext cx="2393315" cy="369332"/>
          </a:xfrm>
          <a:prstGeom prst="rect">
            <a:avLst/>
          </a:prstGeom>
          <a:solidFill>
            <a:schemeClr val="accent1">
              <a:lumMod val="20000"/>
              <a:lumOff val="80000"/>
            </a:schemeClr>
          </a:solidFill>
          <a:ln w="57150">
            <a:noFill/>
            <a:miter lim="800000"/>
            <a:headEnd/>
            <a:tailEnd/>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Calibri" panose="020F0502020204030204" pitchFamily="34" charset="0"/>
                <a:ea typeface="Calibri" panose="020F0502020204030204" pitchFamily="34" charset="0"/>
                <a:cs typeface="Times New Roman" panose="02020603050405020304" pitchFamily="18" charset="0"/>
              </a:rPr>
              <a:t>taps paid and allocated</a:t>
            </a:r>
            <a:endParaRPr kumimoji="0" lang="en-US" altLang="en-US" b="0" i="0" u="none" strike="noStrike" cap="none" normalizeH="0" baseline="0" dirty="0">
              <a:ln>
                <a:noFill/>
              </a:ln>
              <a:solidFill>
                <a:schemeClr val="tx1"/>
              </a:solidFill>
              <a:effectLst/>
            </a:endParaRPr>
          </a:p>
        </p:txBody>
      </p:sp>
      <p:sp>
        <p:nvSpPr>
          <p:cNvPr id="13" name="Rectangle 1"/>
          <p:cNvSpPr>
            <a:spLocks noChangeArrowheads="1"/>
          </p:cNvSpPr>
          <p:nvPr/>
        </p:nvSpPr>
        <p:spPr bwMode="auto">
          <a:xfrm>
            <a:off x="794436" y="5062946"/>
            <a:ext cx="755512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Sewer taps</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[(state permitted maximum usage - 5-year average usage) / 250]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Water taps</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[(state permitted maximum usage – 3-year average usage) / 250]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order to use well J &amp; 7, we will need to build the Emmit Garden’s water treatment plant.  </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Estimated to cost well over $2,000,000.  This will result in 468 more water taps.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4" name="Rectangle 1"/>
          <p:cNvSpPr>
            <a:spLocks noChangeArrowheads="1"/>
          </p:cNvSpPr>
          <p:nvPr/>
        </p:nvSpPr>
        <p:spPr bwMode="auto">
          <a:xfrm>
            <a:off x="6652449" y="3885798"/>
            <a:ext cx="2515355" cy="369332"/>
          </a:xfrm>
          <a:prstGeom prst="rect">
            <a:avLst/>
          </a:prstGeom>
          <a:solidFill>
            <a:schemeClr val="bg1">
              <a:lumMod val="65000"/>
            </a:schemeClr>
          </a:solidFill>
          <a:ln w="57150">
            <a:noFill/>
            <a:miter lim="800000"/>
            <a:headEnd/>
            <a:tailEnd/>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lots not yet approved</a:t>
            </a:r>
          </a:p>
        </p:txBody>
      </p:sp>
      <p:sp>
        <p:nvSpPr>
          <p:cNvPr id="15" name="Rectangle 1"/>
          <p:cNvSpPr>
            <a:spLocks noChangeArrowheads="1"/>
          </p:cNvSpPr>
          <p:nvPr/>
        </p:nvSpPr>
        <p:spPr bwMode="auto">
          <a:xfrm>
            <a:off x="6718788" y="2777464"/>
            <a:ext cx="2393314" cy="369332"/>
          </a:xfrm>
          <a:prstGeom prst="rect">
            <a:avLst/>
          </a:prstGeom>
          <a:solidFill>
            <a:srgbClr val="66CCFF"/>
          </a:solidFill>
          <a:ln w="57150">
            <a:noFill/>
            <a:miter lim="800000"/>
            <a:headEnd/>
            <a:tailEnd/>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Calibri" panose="020F0502020204030204" pitchFamily="34" charset="0"/>
                <a:ea typeface="Calibri" panose="020F0502020204030204" pitchFamily="34" charset="0"/>
                <a:cs typeface="Times New Roman" panose="02020603050405020304" pitchFamily="18" charset="0"/>
              </a:rPr>
              <a:t>t</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aps not yet purchased</a:t>
            </a:r>
          </a:p>
        </p:txBody>
      </p:sp>
    </p:spTree>
    <p:extLst>
      <p:ext uri="{BB962C8B-B14F-4D97-AF65-F5344CB8AC3E}">
        <p14:creationId xmlns:p14="http://schemas.microsoft.com/office/powerpoint/2010/main" val="351791332"/>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26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2628" y="770467"/>
            <a:ext cx="2600288" cy="3352800"/>
          </a:xfrm>
        </p:spPr>
        <p:txBody>
          <a:bodyPr vert="horz" lIns="91440" tIns="45720" rIns="91440" bIns="45720" rtlCol="0" anchor="b">
            <a:normAutofit/>
          </a:bodyPr>
          <a:lstStyle/>
          <a:p>
            <a:pPr>
              <a:lnSpc>
                <a:spcPct val="80000"/>
              </a:lnSpc>
            </a:pPr>
            <a:r>
              <a:rPr lang="en-US" sz="4400" b="1" dirty="0">
                <a:solidFill>
                  <a:srgbClr val="FFFFFF"/>
                </a:solidFill>
              </a:rPr>
              <a:t>Projects Completed: FY 2023</a:t>
            </a:r>
          </a:p>
        </p:txBody>
      </p:sp>
      <p:sp>
        <p:nvSpPr>
          <p:cNvPr id="18" name="Rectangle 14">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10;&#10;Description automatically generated">
            <a:extLst>
              <a:ext uri="{FF2B5EF4-FFF2-40B4-BE49-F238E27FC236}">
                <a16:creationId xmlns:a16="http://schemas.microsoft.com/office/drawing/2014/main" id="{C05CC8DF-CDC3-E2FD-ED26-D10A550D787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61890" y="1683880"/>
            <a:ext cx="4699512" cy="3137918"/>
          </a:xfrm>
          <a:prstGeom prst="rect">
            <a:avLst/>
          </a:prstGeom>
        </p:spPr>
      </p:pic>
      <p:sp>
        <p:nvSpPr>
          <p:cNvPr id="3" name="Slide Number Placeholder 2"/>
          <p:cNvSpPr>
            <a:spLocks noGrp="1"/>
          </p:cNvSpPr>
          <p:nvPr>
            <p:ph type="sldNum" sz="quarter" idx="12"/>
          </p:nvPr>
        </p:nvSpPr>
        <p:spPr>
          <a:xfrm>
            <a:off x="6929947" y="5460961"/>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rgbClr val="626144"/>
                </a:solidFill>
              </a:rPr>
              <a:pPr defTabSz="914400">
                <a:lnSpc>
                  <a:spcPct val="90000"/>
                </a:lnSpc>
                <a:spcAft>
                  <a:spcPts val="600"/>
                </a:spcAft>
              </a:pPr>
              <a:t>68</a:t>
            </a:fld>
            <a:endParaRPr lang="en-US" sz="1200" dirty="0">
              <a:solidFill>
                <a:srgbClr val="626144"/>
              </a:solidFill>
            </a:endParaRPr>
          </a:p>
        </p:txBody>
      </p:sp>
      <p:sp>
        <p:nvSpPr>
          <p:cNvPr id="6" name="TextBox 5">
            <a:extLst>
              <a:ext uri="{FF2B5EF4-FFF2-40B4-BE49-F238E27FC236}">
                <a16:creationId xmlns:a16="http://schemas.microsoft.com/office/drawing/2014/main" id="{74AC5E11-B7D8-6F71-C074-5CA2C8BCEA83}"/>
              </a:ext>
            </a:extLst>
          </p:cNvPr>
          <p:cNvSpPr txBox="1"/>
          <p:nvPr/>
        </p:nvSpPr>
        <p:spPr>
          <a:xfrm>
            <a:off x="6498630" y="4621743"/>
            <a:ext cx="216277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30478819@N08/5098802665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936840941"/>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70FB2C90-ED23-4A88-A264-6E2E8457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06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10B2B-0705-C874-3521-F00F6BFA0233}"/>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nSpc>
                <a:spcPct val="80000"/>
              </a:lnSpc>
            </a:pPr>
            <a:r>
              <a:rPr lang="en-US" sz="6300">
                <a:solidFill>
                  <a:srgbClr val="FFFFFF"/>
                </a:solidFill>
              </a:rPr>
              <a:t>Rutters Opening</a:t>
            </a:r>
          </a:p>
        </p:txBody>
      </p:sp>
      <p:pic>
        <p:nvPicPr>
          <p:cNvPr id="9" name="Picture 8" descr="A gas station with cars parked&#10;&#10;Description automatically generated with low confidence">
            <a:extLst>
              <a:ext uri="{FF2B5EF4-FFF2-40B4-BE49-F238E27FC236}">
                <a16:creationId xmlns:a16="http://schemas.microsoft.com/office/drawing/2014/main" id="{3D56BEA3-768D-6D3C-D4C4-DBC5591DC9D7}"/>
              </a:ext>
            </a:extLst>
          </p:cNvPr>
          <p:cNvPicPr>
            <a:picLocks noChangeAspect="1"/>
          </p:cNvPicPr>
          <p:nvPr/>
        </p:nvPicPr>
        <p:blipFill rotWithShape="1">
          <a:blip r:embed="rId2">
            <a:extLst>
              <a:ext uri="{28A0092B-C50C-407E-A947-70E740481C1C}">
                <a14:useLocalDpi xmlns:a14="http://schemas.microsoft.com/office/drawing/2010/main" val="0"/>
              </a:ext>
            </a:extLst>
          </a:blip>
          <a:srcRect l="108" r="2" b="2"/>
          <a:stretch/>
        </p:blipFill>
        <p:spPr>
          <a:xfrm>
            <a:off x="-2" y="-1"/>
            <a:ext cx="5650989" cy="4242816"/>
          </a:xfrm>
          <a:prstGeom prst="rect">
            <a:avLst/>
          </a:prstGeom>
        </p:spPr>
      </p:pic>
      <p:pic>
        <p:nvPicPr>
          <p:cNvPr id="7" name="Picture 6" descr="A picture containing ground, sky, outdoor, dirt&#10;&#10;Description automatically generated">
            <a:extLst>
              <a:ext uri="{FF2B5EF4-FFF2-40B4-BE49-F238E27FC236}">
                <a16:creationId xmlns:a16="http://schemas.microsoft.com/office/drawing/2014/main" id="{EAE5A828-D637-60A9-53AD-F0B444D116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52" r="-3" b="4687"/>
          <a:stretch/>
        </p:blipFill>
        <p:spPr>
          <a:xfrm>
            <a:off x="5632702" y="10"/>
            <a:ext cx="3511301" cy="2271581"/>
          </a:xfrm>
          <a:prstGeom prst="rect">
            <a:avLst/>
          </a:prstGeom>
        </p:spPr>
      </p:pic>
      <p:pic>
        <p:nvPicPr>
          <p:cNvPr id="5" name="Picture 4" descr="A picture containing ground, outdoor, power shovel, dirt&#10;&#10;Description automatically generated">
            <a:extLst>
              <a:ext uri="{FF2B5EF4-FFF2-40B4-BE49-F238E27FC236}">
                <a16:creationId xmlns:a16="http://schemas.microsoft.com/office/drawing/2014/main" id="{9CD1DB08-6111-6F66-6335-D3CCC73FE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65" r="5" b="21494"/>
          <a:stretch/>
        </p:blipFill>
        <p:spPr>
          <a:xfrm>
            <a:off x="5650987" y="2271593"/>
            <a:ext cx="3493011" cy="1971223"/>
          </a:xfrm>
          <a:prstGeom prst="rect">
            <a:avLst/>
          </a:prstGeom>
        </p:spPr>
      </p:pic>
      <p:sp>
        <p:nvSpPr>
          <p:cNvPr id="3" name="Slide Number Placeholder 2">
            <a:extLst>
              <a:ext uri="{FF2B5EF4-FFF2-40B4-BE49-F238E27FC236}">
                <a16:creationId xmlns:a16="http://schemas.microsoft.com/office/drawing/2014/main" id="{29F14E1F-FB4F-1E07-BCAB-3C28E70D4324}"/>
              </a:ext>
            </a:extLst>
          </p:cNvPr>
          <p:cNvSpPr>
            <a:spLocks noGrp="1"/>
          </p:cNvSpPr>
          <p:nvPr>
            <p:ph type="sldNum" sz="quarter" idx="12"/>
          </p:nvPr>
        </p:nvSpPr>
        <p:spPr>
          <a:xfrm>
            <a:off x="6912569" y="5340087"/>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rgbClr val="FFFFFF">
                    <a:alpha val="25000"/>
                  </a:srgbClr>
                </a:solidFill>
              </a:rPr>
              <a:pPr defTabSz="914400">
                <a:lnSpc>
                  <a:spcPct val="90000"/>
                </a:lnSpc>
                <a:spcAft>
                  <a:spcPts val="600"/>
                </a:spcAft>
              </a:pPr>
              <a:t>69</a:t>
            </a:fld>
            <a:endParaRPr lang="en-US" sz="1200" dirty="0">
              <a:solidFill>
                <a:srgbClr val="FFFFFF">
                  <a:alpha val="25000"/>
                </a:srgbClr>
              </a:solidFill>
            </a:endParaRPr>
          </a:p>
        </p:txBody>
      </p:sp>
    </p:spTree>
    <p:extLst>
      <p:ext uri="{BB962C8B-B14F-4D97-AF65-F5344CB8AC3E}">
        <p14:creationId xmlns:p14="http://schemas.microsoft.com/office/powerpoint/2010/main" val="2978376682"/>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30" y="187285"/>
            <a:ext cx="8949070" cy="914400"/>
          </a:xfrm>
          <a:noFill/>
        </p:spPr>
        <p:txBody>
          <a:bodyPr>
            <a:noAutofit/>
          </a:bodyPr>
          <a:lstStyle/>
          <a:p>
            <a:pPr algn="ctr"/>
            <a:r>
              <a:rPr lang="en-US" sz="4000" b="1" dirty="0">
                <a:solidFill>
                  <a:schemeClr val="accent4">
                    <a:lumMod val="75000"/>
                  </a:schemeClr>
                </a:solidFill>
                <a:latin typeface="Angsana New" panose="02020603050405020304" pitchFamily="18" charset="-34"/>
                <a:cs typeface="Angsana New" panose="02020603050405020304" pitchFamily="18" charset="-34"/>
              </a:rPr>
              <a:t>Real Estate Taxes Revenue</a:t>
            </a:r>
            <a:br>
              <a:rPr lang="en-US" sz="4000" dirty="0">
                <a:solidFill>
                  <a:schemeClr val="accent4">
                    <a:lumMod val="75000"/>
                  </a:schemeClr>
                </a:solidFill>
                <a:latin typeface="Angsana New" panose="02020603050405020304" pitchFamily="18" charset="-34"/>
                <a:cs typeface="Angsana New" panose="02020603050405020304" pitchFamily="18" charset="-34"/>
              </a:rPr>
            </a:br>
            <a:r>
              <a:rPr lang="en-US" sz="4000" dirty="0">
                <a:solidFill>
                  <a:schemeClr val="accent4">
                    <a:lumMod val="75000"/>
                  </a:schemeClr>
                </a:solidFill>
                <a:latin typeface="Angsana New" panose="02020603050405020304" pitchFamily="18" charset="-34"/>
                <a:cs typeface="Angsana New" panose="02020603050405020304" pitchFamily="18" charset="-34"/>
              </a:rPr>
              <a:t>FY 2014 to Current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15125465"/>
              </p:ext>
            </p:extLst>
          </p:nvPr>
        </p:nvGraphicFramePr>
        <p:xfrm>
          <a:off x="194930" y="1313678"/>
          <a:ext cx="86106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913998" y="5460961"/>
            <a:ext cx="2194560" cy="1397039"/>
          </a:xfrm>
        </p:spPr>
        <p:txBody>
          <a:bodyPr/>
          <a:lstStyle/>
          <a:p>
            <a:fld id="{41597707-FBF8-4415-A3B1-7F44884DE5C3}" type="slidenum">
              <a:rPr lang="en-US" sz="1200" b="1" smtClean="0">
                <a:solidFill>
                  <a:schemeClr val="tx1">
                    <a:alpha val="20000"/>
                  </a:schemeClr>
                </a:solidFill>
              </a:rPr>
              <a:pPr/>
              <a:t>7</a:t>
            </a:fld>
            <a:endParaRPr lang="en-US" sz="1200" b="1" dirty="0">
              <a:solidFill>
                <a:schemeClr val="tx1">
                  <a:alpha val="20000"/>
                </a:schemeClr>
              </a:solidFill>
            </a:endParaRP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9FD8598-76DF-4F25-98DC-C96298A9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F5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4385066"/>
            <a:ext cx="8192729" cy="1317643"/>
          </a:xfrm>
        </p:spPr>
        <p:txBody>
          <a:bodyPr vert="horz" lIns="91440" tIns="45720" rIns="91440" bIns="45720" rtlCol="0" anchor="b">
            <a:normAutofit/>
          </a:bodyPr>
          <a:lstStyle/>
          <a:p>
            <a:pPr>
              <a:lnSpc>
                <a:spcPct val="80000"/>
              </a:lnSpc>
            </a:pPr>
            <a:r>
              <a:rPr lang="en-US" sz="7000" b="1">
                <a:solidFill>
                  <a:srgbClr val="FFFFFF"/>
                </a:solidFill>
              </a:rPr>
              <a:t>Silo Hill Park Playground </a:t>
            </a:r>
          </a:p>
        </p:txBody>
      </p:sp>
      <p:pic>
        <p:nvPicPr>
          <p:cNvPr id="4" name="Picture 3" descr="A picture containing text, grass, sky, outdoor&#10;&#10;Description automatically generated">
            <a:extLst>
              <a:ext uri="{FF2B5EF4-FFF2-40B4-BE49-F238E27FC236}">
                <a16:creationId xmlns:a16="http://schemas.microsoft.com/office/drawing/2014/main" id="{3B434B1F-FC5A-1FFF-5DD8-C0DAF37F7691}"/>
              </a:ext>
            </a:extLst>
          </p:cNvPr>
          <p:cNvPicPr>
            <a:picLocks noChangeAspect="1"/>
          </p:cNvPicPr>
          <p:nvPr/>
        </p:nvPicPr>
        <p:blipFill rotWithShape="1">
          <a:blip r:embed="rId2">
            <a:extLst>
              <a:ext uri="{28A0092B-C50C-407E-A947-70E740481C1C}">
                <a14:useLocalDpi xmlns:a14="http://schemas.microsoft.com/office/drawing/2010/main" val="0"/>
              </a:ext>
            </a:extLst>
          </a:blip>
          <a:srcRect l="511" r="18855" b="-1"/>
          <a:stretch/>
        </p:blipFill>
        <p:spPr>
          <a:xfrm>
            <a:off x="20" y="10"/>
            <a:ext cx="4571975" cy="4252522"/>
          </a:xfrm>
          <a:prstGeom prst="rect">
            <a:avLst/>
          </a:prstGeom>
        </p:spPr>
      </p:pic>
      <p:pic>
        <p:nvPicPr>
          <p:cNvPr id="9" name="Picture 8" descr="A picture containing text, road, sky, scene&#10;&#10;Description automatically generated">
            <a:extLst>
              <a:ext uri="{FF2B5EF4-FFF2-40B4-BE49-F238E27FC236}">
                <a16:creationId xmlns:a16="http://schemas.microsoft.com/office/drawing/2014/main" id="{D63354CE-F5DA-C121-AAF6-E0D54223BAB8}"/>
              </a:ext>
            </a:extLst>
          </p:cNvPr>
          <p:cNvPicPr>
            <a:picLocks noChangeAspect="1"/>
          </p:cNvPicPr>
          <p:nvPr/>
        </p:nvPicPr>
        <p:blipFill rotWithShape="1">
          <a:blip r:embed="rId3">
            <a:extLst>
              <a:ext uri="{28A0092B-C50C-407E-A947-70E740481C1C}">
                <a14:useLocalDpi xmlns:a14="http://schemas.microsoft.com/office/drawing/2010/main" val="0"/>
              </a:ext>
            </a:extLst>
          </a:blip>
          <a:srcRect r="19376" b="-3"/>
          <a:stretch/>
        </p:blipFill>
        <p:spPr>
          <a:xfrm>
            <a:off x="4571999" y="-681"/>
            <a:ext cx="4572001" cy="4253215"/>
          </a:xfrm>
          <a:prstGeom prst="rect">
            <a:avLst/>
          </a:prstGeom>
        </p:spPr>
      </p:pic>
      <p:cxnSp>
        <p:nvCxnSpPr>
          <p:cNvPr id="18" name="Straight Connector 17">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857999" y="5340087"/>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rgbClr val="FFFFFF">
                    <a:alpha val="25000"/>
                  </a:srgbClr>
                </a:solidFill>
              </a:rPr>
              <a:pPr defTabSz="914400">
                <a:lnSpc>
                  <a:spcPct val="90000"/>
                </a:lnSpc>
                <a:spcAft>
                  <a:spcPts val="600"/>
                </a:spcAft>
              </a:pPr>
              <a:t>70</a:t>
            </a:fld>
            <a:endParaRPr lang="en-US" sz="1200" dirty="0">
              <a:solidFill>
                <a:srgbClr val="FFFFFF">
                  <a:alpha val="25000"/>
                </a:srgbClr>
              </a:solidFill>
            </a:endParaRPr>
          </a:p>
        </p:txBody>
      </p:sp>
    </p:spTree>
    <p:extLst>
      <p:ext uri="{BB962C8B-B14F-4D97-AF65-F5344CB8AC3E}">
        <p14:creationId xmlns:p14="http://schemas.microsoft.com/office/powerpoint/2010/main" val="2958582987"/>
      </p:ext>
    </p:extLst>
  </p:cSld>
  <p:clrMapOvr>
    <a:overrideClrMapping bg1="dk1" tx1="lt1" bg2="dk2" tx2="lt2" accent1="accent1" accent2="accent2" accent3="accent3" accent4="accent4" accent5="accent5" accent6="accent6" hlink="hlink" folHlink="folHlink"/>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B1526F3-30FD-4274-86F5-E1D2F7451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D5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54384" y="4607016"/>
            <a:ext cx="4979105" cy="1292433"/>
          </a:xfrm>
        </p:spPr>
        <p:txBody>
          <a:bodyPr vert="horz" lIns="91440" tIns="45720" rIns="91440" bIns="45720" rtlCol="0" anchor="ctr">
            <a:normAutofit/>
          </a:bodyPr>
          <a:lstStyle/>
          <a:p>
            <a:pPr>
              <a:lnSpc>
                <a:spcPct val="80000"/>
              </a:lnSpc>
            </a:pPr>
            <a:r>
              <a:rPr lang="en-US" sz="4200" b="1" i="1" dirty="0">
                <a:solidFill>
                  <a:srgbClr val="FFFFFF"/>
                </a:solidFill>
              </a:rPr>
              <a:t>New Message Boards</a:t>
            </a:r>
          </a:p>
        </p:txBody>
      </p:sp>
      <p:pic>
        <p:nvPicPr>
          <p:cNvPr id="9" name="Picture 8" descr="Location: Rainbow Lake">
            <a:extLst>
              <a:ext uri="{FF2B5EF4-FFF2-40B4-BE49-F238E27FC236}">
                <a16:creationId xmlns:a16="http://schemas.microsoft.com/office/drawing/2014/main" id="{82C7C3F8-D72E-BC5A-73BD-E5E5E1DD7996}"/>
              </a:ext>
            </a:extLst>
          </p:cNvPr>
          <p:cNvPicPr>
            <a:picLocks noChangeAspect="1"/>
          </p:cNvPicPr>
          <p:nvPr/>
        </p:nvPicPr>
        <p:blipFill rotWithShape="1">
          <a:blip r:embed="rId2">
            <a:extLst>
              <a:ext uri="{28A0092B-C50C-407E-A947-70E740481C1C}">
                <a14:useLocalDpi xmlns:a14="http://schemas.microsoft.com/office/drawing/2010/main" val="0"/>
              </a:ext>
            </a:extLst>
          </a:blip>
          <a:srcRect l="19028" r="18413" b="-3"/>
          <a:stretch/>
        </p:blipFill>
        <p:spPr>
          <a:xfrm>
            <a:off x="20" y="1"/>
            <a:ext cx="3124190" cy="3745581"/>
          </a:xfrm>
          <a:prstGeom prst="rect">
            <a:avLst/>
          </a:prstGeom>
        </p:spPr>
      </p:pic>
      <p:pic>
        <p:nvPicPr>
          <p:cNvPr id="7" name="Picture 6" descr="A picture containing tree, outdoor, grass, plant&#10;&#10;Description automatically generated">
            <a:extLst>
              <a:ext uri="{FF2B5EF4-FFF2-40B4-BE49-F238E27FC236}">
                <a16:creationId xmlns:a16="http://schemas.microsoft.com/office/drawing/2014/main" id="{11904514-9AD3-D8CE-29CD-02BED9DE99BB}"/>
              </a:ext>
            </a:extLst>
          </p:cNvPr>
          <p:cNvPicPr>
            <a:picLocks noChangeAspect="1"/>
          </p:cNvPicPr>
          <p:nvPr/>
        </p:nvPicPr>
        <p:blipFill rotWithShape="1">
          <a:blip r:embed="rId3">
            <a:extLst>
              <a:ext uri="{28A0092B-C50C-407E-A947-70E740481C1C}">
                <a14:useLocalDpi xmlns:a14="http://schemas.microsoft.com/office/drawing/2010/main" val="0"/>
              </a:ext>
            </a:extLst>
          </a:blip>
          <a:srcRect r="6877" b="-3"/>
          <a:stretch/>
        </p:blipFill>
        <p:spPr>
          <a:xfrm>
            <a:off x="3729037" y="-1"/>
            <a:ext cx="5412677" cy="4359440"/>
          </a:xfrm>
          <a:prstGeom prst="rect">
            <a:avLst/>
          </a:prstGeom>
        </p:spPr>
      </p:pic>
      <p:pic>
        <p:nvPicPr>
          <p:cNvPr id="5" name="Picture 4" descr="A picture containing grass, sky, outdoor, tree&#10;&#10;Description automatically generated">
            <a:extLst>
              <a:ext uri="{FF2B5EF4-FFF2-40B4-BE49-F238E27FC236}">
                <a16:creationId xmlns:a16="http://schemas.microsoft.com/office/drawing/2014/main" id="{BD45DAC7-D2F0-F7A1-EAEF-C314197736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12537"/>
          <a:stretch/>
        </p:blipFill>
        <p:spPr>
          <a:xfrm>
            <a:off x="89489" y="4289395"/>
            <a:ext cx="3636208" cy="2385390"/>
          </a:xfrm>
          <a:prstGeom prst="rect">
            <a:avLst/>
          </a:prstGeom>
        </p:spPr>
      </p:pic>
      <p:sp>
        <p:nvSpPr>
          <p:cNvPr id="3" name="Slide Number Placeholder 2"/>
          <p:cNvSpPr>
            <a:spLocks noGrp="1"/>
          </p:cNvSpPr>
          <p:nvPr>
            <p:ph type="sldNum" sz="quarter" idx="12"/>
          </p:nvPr>
        </p:nvSpPr>
        <p:spPr>
          <a:xfrm>
            <a:off x="6859951" y="5448506"/>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rgbClr val="FFFFFF">
                    <a:alpha val="25000"/>
                  </a:srgbClr>
                </a:solidFill>
              </a:rPr>
              <a:pPr defTabSz="914400">
                <a:lnSpc>
                  <a:spcPct val="90000"/>
                </a:lnSpc>
                <a:spcAft>
                  <a:spcPts val="600"/>
                </a:spcAft>
              </a:pPr>
              <a:t>71</a:t>
            </a:fld>
            <a:endParaRPr lang="en-US" sz="1200" dirty="0">
              <a:solidFill>
                <a:srgbClr val="FFFFFF">
                  <a:alpha val="25000"/>
                </a:srgbClr>
              </a:solidFill>
            </a:endParaRPr>
          </a:p>
        </p:txBody>
      </p:sp>
      <p:sp>
        <p:nvSpPr>
          <p:cNvPr id="10" name="TextBox 9">
            <a:extLst>
              <a:ext uri="{FF2B5EF4-FFF2-40B4-BE49-F238E27FC236}">
                <a16:creationId xmlns:a16="http://schemas.microsoft.com/office/drawing/2014/main" id="{B85390E4-8643-7C73-46C6-F59681518674}"/>
              </a:ext>
            </a:extLst>
          </p:cNvPr>
          <p:cNvSpPr txBox="1"/>
          <p:nvPr/>
        </p:nvSpPr>
        <p:spPr>
          <a:xfrm>
            <a:off x="782250" y="2783395"/>
            <a:ext cx="2971800" cy="369332"/>
          </a:xfrm>
          <a:prstGeom prst="rect">
            <a:avLst/>
          </a:prstGeom>
          <a:noFill/>
        </p:spPr>
        <p:txBody>
          <a:bodyPr wrap="square" rtlCol="0">
            <a:spAutoFit/>
          </a:bodyPr>
          <a:lstStyle/>
          <a:p>
            <a:r>
              <a:rPr lang="en-US" b="1" i="1" dirty="0">
                <a:solidFill>
                  <a:schemeClr val="bg1"/>
                </a:solidFill>
              </a:rPr>
              <a:t>Location: Rainbow Lake</a:t>
            </a:r>
          </a:p>
        </p:txBody>
      </p:sp>
      <p:sp>
        <p:nvSpPr>
          <p:cNvPr id="11" name="TextBox 10">
            <a:extLst>
              <a:ext uri="{FF2B5EF4-FFF2-40B4-BE49-F238E27FC236}">
                <a16:creationId xmlns:a16="http://schemas.microsoft.com/office/drawing/2014/main" id="{F4EE32DA-4F0F-B489-5355-74A5137230BD}"/>
              </a:ext>
            </a:extLst>
          </p:cNvPr>
          <p:cNvSpPr txBox="1"/>
          <p:nvPr/>
        </p:nvSpPr>
        <p:spPr>
          <a:xfrm>
            <a:off x="1671118" y="6305454"/>
            <a:ext cx="2362200" cy="369332"/>
          </a:xfrm>
          <a:prstGeom prst="rect">
            <a:avLst/>
          </a:prstGeom>
          <a:noFill/>
        </p:spPr>
        <p:txBody>
          <a:bodyPr wrap="square" rtlCol="0">
            <a:spAutoFit/>
          </a:bodyPr>
          <a:lstStyle/>
          <a:p>
            <a:r>
              <a:rPr lang="en-US" b="1" i="1" dirty="0">
                <a:solidFill>
                  <a:schemeClr val="bg1"/>
                </a:solidFill>
              </a:rPr>
              <a:t>Location: Ballfield #7</a:t>
            </a:r>
          </a:p>
        </p:txBody>
      </p:sp>
      <p:sp>
        <p:nvSpPr>
          <p:cNvPr id="12" name="TextBox 11">
            <a:extLst>
              <a:ext uri="{FF2B5EF4-FFF2-40B4-BE49-F238E27FC236}">
                <a16:creationId xmlns:a16="http://schemas.microsoft.com/office/drawing/2014/main" id="{F0F9AFB1-C2B4-EB1F-5D04-56C3B8C16502}"/>
              </a:ext>
            </a:extLst>
          </p:cNvPr>
          <p:cNvSpPr txBox="1"/>
          <p:nvPr/>
        </p:nvSpPr>
        <p:spPr>
          <a:xfrm>
            <a:off x="5410200" y="3920063"/>
            <a:ext cx="4004270" cy="369332"/>
          </a:xfrm>
          <a:prstGeom prst="rect">
            <a:avLst/>
          </a:prstGeom>
          <a:noFill/>
        </p:spPr>
        <p:txBody>
          <a:bodyPr wrap="square" rtlCol="0">
            <a:spAutoFit/>
          </a:bodyPr>
          <a:lstStyle/>
          <a:p>
            <a:r>
              <a:rPr lang="en-US" b="1" i="1" dirty="0">
                <a:solidFill>
                  <a:schemeClr val="bg1"/>
                </a:solidFill>
              </a:rPr>
              <a:t>Location: By Community Park Stock Pile</a:t>
            </a:r>
          </a:p>
        </p:txBody>
      </p:sp>
    </p:spTree>
    <p:extLst>
      <p:ext uri="{BB962C8B-B14F-4D97-AF65-F5344CB8AC3E}">
        <p14:creationId xmlns:p14="http://schemas.microsoft.com/office/powerpoint/2010/main" val="2024133176"/>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70FB2C90-ED23-4A88-A264-6E2E8457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84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E6402B-BDEA-A5F9-1F96-A666B284ACFB}"/>
              </a:ext>
            </a:extLst>
          </p:cNvPr>
          <p:cNvSpPr>
            <a:spLocks noGrp="1"/>
          </p:cNvSpPr>
          <p:nvPr>
            <p:ph type="title"/>
          </p:nvPr>
        </p:nvSpPr>
        <p:spPr>
          <a:xfrm>
            <a:off x="152401" y="304800"/>
            <a:ext cx="3124199" cy="844136"/>
          </a:xfrm>
        </p:spPr>
        <p:txBody>
          <a:bodyPr vert="horz" lIns="91440" tIns="45720" rIns="91440" bIns="45720" rtlCol="0" anchor="b">
            <a:normAutofit/>
          </a:bodyPr>
          <a:lstStyle/>
          <a:p>
            <a:pPr>
              <a:lnSpc>
                <a:spcPct val="80000"/>
              </a:lnSpc>
            </a:pPr>
            <a:r>
              <a:rPr lang="en-US" sz="2800" b="1" i="1" dirty="0">
                <a:solidFill>
                  <a:srgbClr val="FFFFFF"/>
                </a:solidFill>
              </a:rPr>
              <a:t>New Message Boards</a:t>
            </a:r>
            <a:endParaRPr lang="en-US" sz="2800" dirty="0">
              <a:solidFill>
                <a:srgbClr val="FFFFFF"/>
              </a:solidFill>
            </a:endParaRPr>
          </a:p>
        </p:txBody>
      </p:sp>
      <p:pic>
        <p:nvPicPr>
          <p:cNvPr id="7" name="Picture 6" descr="A picture containing tree, grass, outdoor, park&#10;&#10;Description automatically generated">
            <a:extLst>
              <a:ext uri="{FF2B5EF4-FFF2-40B4-BE49-F238E27FC236}">
                <a16:creationId xmlns:a16="http://schemas.microsoft.com/office/drawing/2014/main" id="{3CAA7A15-9129-82E8-CF86-EB1FC30594C1}"/>
              </a:ext>
            </a:extLst>
          </p:cNvPr>
          <p:cNvPicPr>
            <a:picLocks noChangeAspect="1"/>
          </p:cNvPicPr>
          <p:nvPr/>
        </p:nvPicPr>
        <p:blipFill rotWithShape="1">
          <a:blip r:embed="rId2">
            <a:extLst>
              <a:ext uri="{28A0092B-C50C-407E-A947-70E740481C1C}">
                <a14:useLocalDpi xmlns:a14="http://schemas.microsoft.com/office/drawing/2010/main" val="0"/>
              </a:ext>
            </a:extLst>
          </a:blip>
          <a:srcRect l="21238" r="2" b="2"/>
          <a:stretch/>
        </p:blipFill>
        <p:spPr>
          <a:xfrm>
            <a:off x="84793" y="2121413"/>
            <a:ext cx="4455577" cy="4242806"/>
          </a:xfrm>
          <a:prstGeom prst="rect">
            <a:avLst/>
          </a:prstGeom>
        </p:spPr>
      </p:pic>
      <p:pic>
        <p:nvPicPr>
          <p:cNvPr id="9" name="Picture 8" descr="A picture containing outdoor, grass, building, sky&#10;&#10;Description automatically generated">
            <a:extLst>
              <a:ext uri="{FF2B5EF4-FFF2-40B4-BE49-F238E27FC236}">
                <a16:creationId xmlns:a16="http://schemas.microsoft.com/office/drawing/2014/main" id="{A7DA0E37-1831-0DF8-3AA5-7BFC5B5BDF31}"/>
              </a:ext>
            </a:extLst>
          </p:cNvPr>
          <p:cNvPicPr>
            <a:picLocks noChangeAspect="1"/>
          </p:cNvPicPr>
          <p:nvPr/>
        </p:nvPicPr>
        <p:blipFill rotWithShape="1">
          <a:blip r:embed="rId3">
            <a:extLst>
              <a:ext uri="{28A0092B-C50C-407E-A947-70E740481C1C}">
                <a14:useLocalDpi xmlns:a14="http://schemas.microsoft.com/office/drawing/2010/main" val="0"/>
              </a:ext>
            </a:extLst>
          </a:blip>
          <a:srcRect l="11612" r="7570" b="2"/>
          <a:stretch/>
        </p:blipFill>
        <p:spPr>
          <a:xfrm>
            <a:off x="4572000" y="10"/>
            <a:ext cx="4572003" cy="4242806"/>
          </a:xfrm>
          <a:prstGeom prst="rect">
            <a:avLst/>
          </a:prstGeom>
        </p:spPr>
      </p:pic>
      <p:sp>
        <p:nvSpPr>
          <p:cNvPr id="5" name="Slide Number Placeholder 4">
            <a:extLst>
              <a:ext uri="{FF2B5EF4-FFF2-40B4-BE49-F238E27FC236}">
                <a16:creationId xmlns:a16="http://schemas.microsoft.com/office/drawing/2014/main" id="{238CA9F3-80D4-A233-1ED3-4BD030042195}"/>
              </a:ext>
            </a:extLst>
          </p:cNvPr>
          <p:cNvSpPr>
            <a:spLocks noGrp="1"/>
          </p:cNvSpPr>
          <p:nvPr>
            <p:ph type="sldNum" sz="quarter" idx="12"/>
          </p:nvPr>
        </p:nvSpPr>
        <p:spPr>
          <a:xfrm>
            <a:off x="6944391" y="5459179"/>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rgbClr val="FFFFFF">
                    <a:alpha val="25000"/>
                  </a:srgbClr>
                </a:solidFill>
              </a:rPr>
              <a:pPr defTabSz="914400">
                <a:lnSpc>
                  <a:spcPct val="90000"/>
                </a:lnSpc>
                <a:spcAft>
                  <a:spcPts val="600"/>
                </a:spcAft>
              </a:pPr>
              <a:t>72</a:t>
            </a:fld>
            <a:endParaRPr lang="en-US" sz="1200" dirty="0">
              <a:solidFill>
                <a:srgbClr val="FFFFFF">
                  <a:alpha val="25000"/>
                </a:srgbClr>
              </a:solidFill>
            </a:endParaRPr>
          </a:p>
        </p:txBody>
      </p:sp>
      <p:sp>
        <p:nvSpPr>
          <p:cNvPr id="12" name="TextBox 11">
            <a:extLst>
              <a:ext uri="{FF2B5EF4-FFF2-40B4-BE49-F238E27FC236}">
                <a16:creationId xmlns:a16="http://schemas.microsoft.com/office/drawing/2014/main" id="{EBEA4712-53FD-E99D-8E22-870CC41E9F54}"/>
              </a:ext>
            </a:extLst>
          </p:cNvPr>
          <p:cNvSpPr txBox="1"/>
          <p:nvPr/>
        </p:nvSpPr>
        <p:spPr>
          <a:xfrm>
            <a:off x="4763729" y="3397779"/>
            <a:ext cx="3886200" cy="369332"/>
          </a:xfrm>
          <a:prstGeom prst="rect">
            <a:avLst/>
          </a:prstGeom>
          <a:noFill/>
        </p:spPr>
        <p:txBody>
          <a:bodyPr wrap="square" rtlCol="0">
            <a:spAutoFit/>
          </a:bodyPr>
          <a:lstStyle/>
          <a:p>
            <a:r>
              <a:rPr lang="en-US" b="1" dirty="0">
                <a:solidFill>
                  <a:schemeClr val="bg1"/>
                </a:solidFill>
              </a:rPr>
              <a:t>Location: Community Park Restroom</a:t>
            </a:r>
          </a:p>
        </p:txBody>
      </p:sp>
      <p:sp>
        <p:nvSpPr>
          <p:cNvPr id="13" name="TextBox 12">
            <a:extLst>
              <a:ext uri="{FF2B5EF4-FFF2-40B4-BE49-F238E27FC236}">
                <a16:creationId xmlns:a16="http://schemas.microsoft.com/office/drawing/2014/main" id="{D6375F39-B4E6-1585-0ED4-92E1E9725772}"/>
              </a:ext>
            </a:extLst>
          </p:cNvPr>
          <p:cNvSpPr txBox="1"/>
          <p:nvPr/>
        </p:nvSpPr>
        <p:spPr>
          <a:xfrm>
            <a:off x="1295400" y="6359536"/>
            <a:ext cx="3962400" cy="369332"/>
          </a:xfrm>
          <a:prstGeom prst="rect">
            <a:avLst/>
          </a:prstGeom>
          <a:noFill/>
        </p:spPr>
        <p:txBody>
          <a:bodyPr wrap="square" rtlCol="0">
            <a:spAutoFit/>
          </a:bodyPr>
          <a:lstStyle/>
          <a:p>
            <a:r>
              <a:rPr lang="en-US" b="1" dirty="0">
                <a:solidFill>
                  <a:schemeClr val="bg1"/>
                </a:solidFill>
              </a:rPr>
              <a:t>Location: Memorial Park Restroom</a:t>
            </a:r>
          </a:p>
        </p:txBody>
      </p:sp>
    </p:spTree>
    <p:extLst>
      <p:ext uri="{BB962C8B-B14F-4D97-AF65-F5344CB8AC3E}">
        <p14:creationId xmlns:p14="http://schemas.microsoft.com/office/powerpoint/2010/main" val="2139800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ky, road, outdoor, athletic game&#10;&#10;Description automatically generated">
            <a:extLst>
              <a:ext uri="{FF2B5EF4-FFF2-40B4-BE49-F238E27FC236}">
                <a16:creationId xmlns:a16="http://schemas.microsoft.com/office/drawing/2014/main" id="{A76C6E2C-683B-C675-7687-16AB9DAE5466}"/>
              </a:ext>
            </a:extLst>
          </p:cNvPr>
          <p:cNvPicPr>
            <a:picLocks noChangeAspect="1"/>
          </p:cNvPicPr>
          <p:nvPr/>
        </p:nvPicPr>
        <p:blipFill rotWithShape="1">
          <a:blip r:embed="rId2">
            <a:extLst>
              <a:ext uri="{28A0092B-C50C-407E-A947-70E740481C1C}">
                <a14:useLocalDpi xmlns:a14="http://schemas.microsoft.com/office/drawing/2010/main" val="0"/>
              </a:ext>
            </a:extLst>
          </a:blip>
          <a:srcRect l="23103" r="10159"/>
          <a:stretch/>
        </p:blipFill>
        <p:spPr>
          <a:xfrm>
            <a:off x="-12507" y="-690"/>
            <a:ext cx="6102450" cy="6858000"/>
          </a:xfrm>
          <a:prstGeom prst="rect">
            <a:avLst/>
          </a:prstGeom>
        </p:spPr>
      </p:pic>
      <p:pic>
        <p:nvPicPr>
          <p:cNvPr id="6" name="Picture 5" descr="A road next to a building&#10;&#10;Description automatically generated with low confidence">
            <a:extLst>
              <a:ext uri="{FF2B5EF4-FFF2-40B4-BE49-F238E27FC236}">
                <a16:creationId xmlns:a16="http://schemas.microsoft.com/office/drawing/2014/main" id="{C17E9944-FB3E-5E19-12F5-2BA9937B1301}"/>
              </a:ext>
            </a:extLst>
          </p:cNvPr>
          <p:cNvPicPr>
            <a:picLocks noChangeAspect="1"/>
          </p:cNvPicPr>
          <p:nvPr/>
        </p:nvPicPr>
        <p:blipFill rotWithShape="1">
          <a:blip r:embed="rId3">
            <a:extLst>
              <a:ext uri="{28A0092B-C50C-407E-A947-70E740481C1C}">
                <a14:useLocalDpi xmlns:a14="http://schemas.microsoft.com/office/drawing/2010/main" val="0"/>
              </a:ext>
            </a:extLst>
          </a:blip>
          <a:srcRect r="33291" b="3"/>
          <a:stretch/>
        </p:blipFill>
        <p:spPr>
          <a:xfrm>
            <a:off x="6099150" y="12"/>
            <a:ext cx="3049396" cy="3428311"/>
          </a:xfrm>
          <a:prstGeom prst="rect">
            <a:avLst/>
          </a:prstGeom>
        </p:spPr>
      </p:pic>
      <p:pic>
        <p:nvPicPr>
          <p:cNvPr id="8" name="Picture 7" descr="A picture containing grass, sky, outdoor, road&#10;&#10;Description automatically generated">
            <a:extLst>
              <a:ext uri="{FF2B5EF4-FFF2-40B4-BE49-F238E27FC236}">
                <a16:creationId xmlns:a16="http://schemas.microsoft.com/office/drawing/2014/main" id="{0E378176-0315-78BC-134B-21642E264859}"/>
              </a:ext>
            </a:extLst>
          </p:cNvPr>
          <p:cNvPicPr>
            <a:picLocks noChangeAspect="1"/>
          </p:cNvPicPr>
          <p:nvPr/>
        </p:nvPicPr>
        <p:blipFill rotWithShape="1">
          <a:blip r:embed="rId4">
            <a:extLst>
              <a:ext uri="{28A0092B-C50C-407E-A947-70E740481C1C}">
                <a14:useLocalDpi xmlns:a14="http://schemas.microsoft.com/office/drawing/2010/main" val="0"/>
              </a:ext>
            </a:extLst>
          </a:blip>
          <a:srcRect l="23242" r="10019" b="-3"/>
          <a:stretch/>
        </p:blipFill>
        <p:spPr>
          <a:xfrm>
            <a:off x="6057090" y="3429690"/>
            <a:ext cx="2982816" cy="3352110"/>
          </a:xfrm>
          <a:prstGeom prst="rect">
            <a:avLst/>
          </a:prstGeom>
        </p:spPr>
      </p:pic>
      <p:cxnSp>
        <p:nvCxnSpPr>
          <p:cNvPr id="32" name="Straight Connector 31">
            <a:extLst>
              <a:ext uri="{FF2B5EF4-FFF2-40B4-BE49-F238E27FC236}">
                <a16:creationId xmlns:a16="http://schemas.microsoft.com/office/drawing/2014/main" id="{BD08B422-587C-49F1-A6C1-CE251BA61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10452" y="3429000"/>
            <a:ext cx="3038094"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283" y="4099180"/>
            <a:ext cx="4205931"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p:nvPr>
        </p:nvSpPr>
        <p:spPr>
          <a:xfrm>
            <a:off x="677287" y="4265434"/>
            <a:ext cx="3951133" cy="1086237"/>
          </a:xfrm>
        </p:spPr>
        <p:txBody>
          <a:bodyPr vert="horz" lIns="91440" tIns="45720" rIns="91440" bIns="45720" rtlCol="0" anchor="b">
            <a:normAutofit/>
          </a:bodyPr>
          <a:lstStyle/>
          <a:p>
            <a:pPr>
              <a:lnSpc>
                <a:spcPct val="80000"/>
              </a:lnSpc>
            </a:pPr>
            <a:r>
              <a:rPr lang="en-US" sz="3100" b="1" dirty="0">
                <a:solidFill>
                  <a:srgbClr val="FFFFFF"/>
                </a:solidFill>
              </a:rPr>
              <a:t>Memorial Park Paving Project</a:t>
            </a:r>
          </a:p>
        </p:txBody>
      </p:sp>
      <p:cxnSp>
        <p:nvCxnSpPr>
          <p:cNvPr id="36" name="Straight Connector 35">
            <a:extLst>
              <a:ext uri="{FF2B5EF4-FFF2-40B4-BE49-F238E27FC236}">
                <a16:creationId xmlns:a16="http://schemas.microsoft.com/office/drawing/2014/main" id="{21E433AC-2B72-47F0-8875-F91AE5A5F7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2470" y="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6845346" y="5373784"/>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rgbClr val="FFFFFF">
                    <a:alpha val="25000"/>
                  </a:srgbClr>
                </a:solidFill>
              </a:rPr>
              <a:pPr defTabSz="914400">
                <a:lnSpc>
                  <a:spcPct val="90000"/>
                </a:lnSpc>
                <a:spcAft>
                  <a:spcPts val="600"/>
                </a:spcAft>
              </a:pPr>
              <a:t>73</a:t>
            </a:fld>
            <a:endParaRPr lang="en-US" sz="1200" dirty="0">
              <a:solidFill>
                <a:srgbClr val="FFFFFF">
                  <a:alpha val="25000"/>
                </a:srgbClr>
              </a:solidFill>
            </a:endParaRPr>
          </a:p>
        </p:txBody>
      </p:sp>
    </p:spTree>
    <p:extLst>
      <p:ext uri="{BB962C8B-B14F-4D97-AF65-F5344CB8AC3E}">
        <p14:creationId xmlns:p14="http://schemas.microsoft.com/office/powerpoint/2010/main" val="4188685113"/>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7B1526F3-30FD-4274-86F5-E1D2F7451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76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p:cNvSpPr>
            <a:spLocks noGrp="1"/>
          </p:cNvSpPr>
          <p:nvPr>
            <p:ph type="title"/>
          </p:nvPr>
        </p:nvSpPr>
        <p:spPr>
          <a:xfrm>
            <a:off x="3901965" y="4665605"/>
            <a:ext cx="4979105" cy="1292433"/>
          </a:xfrm>
        </p:spPr>
        <p:txBody>
          <a:bodyPr vert="horz" lIns="91440" tIns="45720" rIns="91440" bIns="45720" rtlCol="0" anchor="ctr">
            <a:normAutofit/>
          </a:bodyPr>
          <a:lstStyle/>
          <a:p>
            <a:pPr>
              <a:lnSpc>
                <a:spcPct val="80000"/>
              </a:lnSpc>
            </a:pPr>
            <a:r>
              <a:rPr lang="en-US" sz="4200" b="1">
                <a:solidFill>
                  <a:srgbClr val="FFFFFF"/>
                </a:solidFill>
              </a:rPr>
              <a:t>Camera Project at E. Eugene Myers Dog Park</a:t>
            </a:r>
          </a:p>
        </p:txBody>
      </p:sp>
      <p:pic>
        <p:nvPicPr>
          <p:cNvPr id="11" name="Picture 10" descr="A picture containing building, grass, outdoor, brick&#10;&#10;Description automatically generated">
            <a:extLst>
              <a:ext uri="{FF2B5EF4-FFF2-40B4-BE49-F238E27FC236}">
                <a16:creationId xmlns:a16="http://schemas.microsoft.com/office/drawing/2014/main" id="{69FD0968-E903-F858-F0BD-6262395D6C6C}"/>
              </a:ext>
            </a:extLst>
          </p:cNvPr>
          <p:cNvPicPr>
            <a:picLocks noChangeAspect="1"/>
          </p:cNvPicPr>
          <p:nvPr/>
        </p:nvPicPr>
        <p:blipFill rotWithShape="1">
          <a:blip r:embed="rId2">
            <a:extLst>
              <a:ext uri="{28A0092B-C50C-407E-A947-70E740481C1C}">
                <a14:useLocalDpi xmlns:a14="http://schemas.microsoft.com/office/drawing/2010/main" val="0"/>
              </a:ext>
            </a:extLst>
          </a:blip>
          <a:srcRect l="24367" r="13074" b="-3"/>
          <a:stretch/>
        </p:blipFill>
        <p:spPr>
          <a:xfrm>
            <a:off x="20" y="1"/>
            <a:ext cx="3636208" cy="4359438"/>
          </a:xfrm>
          <a:prstGeom prst="rect">
            <a:avLst/>
          </a:prstGeom>
        </p:spPr>
      </p:pic>
      <p:pic>
        <p:nvPicPr>
          <p:cNvPr id="17" name="Picture 16" descr="A grassy area with trees in the background&#10;&#10;Description automatically generated with low confidence">
            <a:extLst>
              <a:ext uri="{FF2B5EF4-FFF2-40B4-BE49-F238E27FC236}">
                <a16:creationId xmlns:a16="http://schemas.microsoft.com/office/drawing/2014/main" id="{67DFE9A1-0D95-48EE-611C-86C2FBBF5DA6}"/>
              </a:ext>
            </a:extLst>
          </p:cNvPr>
          <p:cNvPicPr>
            <a:picLocks noChangeAspect="1"/>
          </p:cNvPicPr>
          <p:nvPr/>
        </p:nvPicPr>
        <p:blipFill rotWithShape="1">
          <a:blip r:embed="rId3">
            <a:extLst>
              <a:ext uri="{28A0092B-C50C-407E-A947-70E740481C1C}">
                <a14:useLocalDpi xmlns:a14="http://schemas.microsoft.com/office/drawing/2010/main" val="0"/>
              </a:ext>
            </a:extLst>
          </a:blip>
          <a:srcRect l="3179" r="3698" b="-3"/>
          <a:stretch/>
        </p:blipFill>
        <p:spPr>
          <a:xfrm>
            <a:off x="3729037" y="-1"/>
            <a:ext cx="5412677" cy="4359440"/>
          </a:xfrm>
          <a:prstGeom prst="rect">
            <a:avLst/>
          </a:prstGeom>
        </p:spPr>
      </p:pic>
      <p:pic>
        <p:nvPicPr>
          <p:cNvPr id="15" name="Picture 14" descr="A grassy area with a fence and trees in the background&#10;&#10;Description automatically generated with low confidence">
            <a:extLst>
              <a:ext uri="{FF2B5EF4-FFF2-40B4-BE49-F238E27FC236}">
                <a16:creationId xmlns:a16="http://schemas.microsoft.com/office/drawing/2014/main" id="{F527CEA9-CD83-572B-2F1A-AFC8FC886A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12537"/>
          <a:stretch/>
        </p:blipFill>
        <p:spPr>
          <a:xfrm>
            <a:off x="20" y="4472610"/>
            <a:ext cx="3636208" cy="2385390"/>
          </a:xfrm>
          <a:prstGeom prst="rect">
            <a:avLst/>
          </a:prstGeom>
        </p:spPr>
      </p:pic>
      <p:sp>
        <p:nvSpPr>
          <p:cNvPr id="7" name="Slide Number Placeholder 6"/>
          <p:cNvSpPr>
            <a:spLocks noGrp="1"/>
          </p:cNvSpPr>
          <p:nvPr>
            <p:ph type="sldNum" sz="quarter" idx="12"/>
          </p:nvPr>
        </p:nvSpPr>
        <p:spPr>
          <a:xfrm>
            <a:off x="6866503" y="5399210"/>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rgbClr val="FFFFFF">
                    <a:alpha val="25000"/>
                  </a:srgbClr>
                </a:solidFill>
              </a:rPr>
              <a:pPr defTabSz="914400">
                <a:lnSpc>
                  <a:spcPct val="90000"/>
                </a:lnSpc>
                <a:spcAft>
                  <a:spcPts val="600"/>
                </a:spcAft>
              </a:pPr>
              <a:t>74</a:t>
            </a:fld>
            <a:endParaRPr lang="en-US" sz="1200" dirty="0">
              <a:solidFill>
                <a:srgbClr val="FFFFFF">
                  <a:alpha val="25000"/>
                </a:srgbClr>
              </a:solidFill>
            </a:endParaRPr>
          </a:p>
        </p:txBody>
      </p:sp>
    </p:spTree>
    <p:extLst>
      <p:ext uri="{BB962C8B-B14F-4D97-AF65-F5344CB8AC3E}">
        <p14:creationId xmlns:p14="http://schemas.microsoft.com/office/powerpoint/2010/main" val="328447641"/>
      </p:ext>
    </p:extLst>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7B1526F3-30FD-4274-86F5-E1D2F7451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07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FDA0169-FE9D-BAB0-550A-39F56A107A12}"/>
              </a:ext>
            </a:extLst>
          </p:cNvPr>
          <p:cNvSpPr txBox="1"/>
          <p:nvPr/>
        </p:nvSpPr>
        <p:spPr>
          <a:xfrm>
            <a:off x="3901965" y="4665605"/>
            <a:ext cx="4979105" cy="1292433"/>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4200" spc="-120">
                <a:solidFill>
                  <a:srgbClr val="FFFFFF"/>
                </a:solidFill>
                <a:latin typeface="+mj-lt"/>
                <a:ea typeface="+mj-ea"/>
                <a:cs typeface="+mj-cs"/>
              </a:rPr>
              <a:t>New Park Trash Cans &amp; Recycling Bins</a:t>
            </a:r>
          </a:p>
        </p:txBody>
      </p:sp>
      <p:pic>
        <p:nvPicPr>
          <p:cNvPr id="9" name="Picture 8" descr="A picture containing text, grass, outdoor, container&#10;&#10;Description automatically generated">
            <a:extLst>
              <a:ext uri="{FF2B5EF4-FFF2-40B4-BE49-F238E27FC236}">
                <a16:creationId xmlns:a16="http://schemas.microsoft.com/office/drawing/2014/main" id="{829005DD-2A02-1E8D-0590-254B2D9885D4}"/>
              </a:ext>
            </a:extLst>
          </p:cNvPr>
          <p:cNvPicPr>
            <a:picLocks noChangeAspect="1"/>
          </p:cNvPicPr>
          <p:nvPr/>
        </p:nvPicPr>
        <p:blipFill rotWithShape="1">
          <a:blip r:embed="rId2">
            <a:extLst>
              <a:ext uri="{28A0092B-C50C-407E-A947-70E740481C1C}">
                <a14:useLocalDpi xmlns:a14="http://schemas.microsoft.com/office/drawing/2010/main" val="0"/>
              </a:ext>
            </a:extLst>
          </a:blip>
          <a:srcRect l="20419" r="17022" b="-3"/>
          <a:stretch/>
        </p:blipFill>
        <p:spPr>
          <a:xfrm>
            <a:off x="20" y="1"/>
            <a:ext cx="3636208" cy="4359438"/>
          </a:xfrm>
          <a:prstGeom prst="rect">
            <a:avLst/>
          </a:prstGeom>
        </p:spPr>
      </p:pic>
      <p:pic>
        <p:nvPicPr>
          <p:cNvPr id="4" name="Picture 3" descr="A picture containing text, grass, outdoor, tree&#10;&#10;Description automatically generated">
            <a:extLst>
              <a:ext uri="{FF2B5EF4-FFF2-40B4-BE49-F238E27FC236}">
                <a16:creationId xmlns:a16="http://schemas.microsoft.com/office/drawing/2014/main" id="{F5F80D32-7A5B-A76D-14BD-A7B0A7270517}"/>
              </a:ext>
            </a:extLst>
          </p:cNvPr>
          <p:cNvPicPr>
            <a:picLocks noChangeAspect="1"/>
          </p:cNvPicPr>
          <p:nvPr/>
        </p:nvPicPr>
        <p:blipFill rotWithShape="1">
          <a:blip r:embed="rId3">
            <a:extLst>
              <a:ext uri="{28A0092B-C50C-407E-A947-70E740481C1C}">
                <a14:useLocalDpi xmlns:a14="http://schemas.microsoft.com/office/drawing/2010/main" val="0"/>
              </a:ext>
            </a:extLst>
          </a:blip>
          <a:srcRect l="4860" r="2017" b="-3"/>
          <a:stretch/>
        </p:blipFill>
        <p:spPr>
          <a:xfrm>
            <a:off x="3697653" y="47846"/>
            <a:ext cx="5412677" cy="4359440"/>
          </a:xfrm>
          <a:prstGeom prst="rect">
            <a:avLst/>
          </a:prstGeom>
        </p:spPr>
      </p:pic>
      <p:pic>
        <p:nvPicPr>
          <p:cNvPr id="7" name="Picture 6" descr="A picture containing text, grass, outdoor&#10;&#10;Description automatically generated">
            <a:extLst>
              <a:ext uri="{FF2B5EF4-FFF2-40B4-BE49-F238E27FC236}">
                <a16:creationId xmlns:a16="http://schemas.microsoft.com/office/drawing/2014/main" id="{A52D8012-2F7F-7086-430C-4B36D6BABE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12537"/>
          <a:stretch/>
        </p:blipFill>
        <p:spPr>
          <a:xfrm>
            <a:off x="47866" y="4423235"/>
            <a:ext cx="3636208" cy="2385390"/>
          </a:xfrm>
          <a:prstGeom prst="rect">
            <a:avLst/>
          </a:prstGeom>
        </p:spPr>
      </p:pic>
      <p:sp>
        <p:nvSpPr>
          <p:cNvPr id="2" name="Slide Number Placeholder 1"/>
          <p:cNvSpPr>
            <a:spLocks noGrp="1"/>
          </p:cNvSpPr>
          <p:nvPr>
            <p:ph type="sldNum" sz="quarter" idx="12"/>
          </p:nvPr>
        </p:nvSpPr>
        <p:spPr>
          <a:xfrm>
            <a:off x="6901574" y="5407814"/>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rgbClr val="FFFFFF">
                    <a:alpha val="25000"/>
                  </a:srgbClr>
                </a:solidFill>
              </a:rPr>
              <a:pPr defTabSz="914400">
                <a:lnSpc>
                  <a:spcPct val="90000"/>
                </a:lnSpc>
                <a:spcAft>
                  <a:spcPts val="600"/>
                </a:spcAft>
              </a:pPr>
              <a:t>75</a:t>
            </a:fld>
            <a:endParaRPr lang="en-US" sz="1200" dirty="0">
              <a:solidFill>
                <a:srgbClr val="FFFFFF">
                  <a:alpha val="25000"/>
                </a:srgbClr>
              </a:solidFill>
            </a:endParaRPr>
          </a:p>
        </p:txBody>
      </p:sp>
      <p:sp>
        <p:nvSpPr>
          <p:cNvPr id="13" name="TextBox 12">
            <a:extLst>
              <a:ext uri="{FF2B5EF4-FFF2-40B4-BE49-F238E27FC236}">
                <a16:creationId xmlns:a16="http://schemas.microsoft.com/office/drawing/2014/main" id="{D10F8C19-7C94-30CC-A3D2-3384B4B59128}"/>
              </a:ext>
            </a:extLst>
          </p:cNvPr>
          <p:cNvSpPr txBox="1"/>
          <p:nvPr/>
        </p:nvSpPr>
        <p:spPr>
          <a:xfrm>
            <a:off x="3729487" y="3853289"/>
            <a:ext cx="4572000" cy="369332"/>
          </a:xfrm>
          <a:prstGeom prst="rect">
            <a:avLst/>
          </a:prstGeom>
          <a:noFill/>
        </p:spPr>
        <p:txBody>
          <a:bodyPr wrap="square" rtlCol="0">
            <a:spAutoFit/>
          </a:bodyPr>
          <a:lstStyle/>
          <a:p>
            <a:r>
              <a:rPr lang="en-US" b="1" dirty="0">
                <a:solidFill>
                  <a:schemeClr val="bg1"/>
                </a:solidFill>
              </a:rPr>
              <a:t>Location: Ballfield #3 in E. Eugene Myers Park</a:t>
            </a:r>
          </a:p>
        </p:txBody>
      </p:sp>
      <p:sp>
        <p:nvSpPr>
          <p:cNvPr id="14" name="TextBox 13">
            <a:extLst>
              <a:ext uri="{FF2B5EF4-FFF2-40B4-BE49-F238E27FC236}">
                <a16:creationId xmlns:a16="http://schemas.microsoft.com/office/drawing/2014/main" id="{23CEA3D1-4C69-942C-B680-0CF8AB77BCB4}"/>
              </a:ext>
            </a:extLst>
          </p:cNvPr>
          <p:cNvSpPr txBox="1"/>
          <p:nvPr/>
        </p:nvSpPr>
        <p:spPr>
          <a:xfrm>
            <a:off x="23037" y="6254628"/>
            <a:ext cx="4267200" cy="369332"/>
          </a:xfrm>
          <a:prstGeom prst="rect">
            <a:avLst/>
          </a:prstGeom>
          <a:noFill/>
        </p:spPr>
        <p:txBody>
          <a:bodyPr wrap="square" rtlCol="0">
            <a:spAutoFit/>
          </a:bodyPr>
          <a:lstStyle/>
          <a:p>
            <a:r>
              <a:rPr lang="en-US" b="1" dirty="0">
                <a:highlight>
                  <a:srgbClr val="C0C0C0"/>
                </a:highlight>
              </a:rPr>
              <a:t>Location: Memorial Park Parking Lot</a:t>
            </a:r>
          </a:p>
        </p:txBody>
      </p:sp>
      <p:sp>
        <p:nvSpPr>
          <p:cNvPr id="15" name="TextBox 14">
            <a:extLst>
              <a:ext uri="{FF2B5EF4-FFF2-40B4-BE49-F238E27FC236}">
                <a16:creationId xmlns:a16="http://schemas.microsoft.com/office/drawing/2014/main" id="{F2262771-F417-B872-8FD5-E386496A8D5B}"/>
              </a:ext>
            </a:extLst>
          </p:cNvPr>
          <p:cNvSpPr txBox="1"/>
          <p:nvPr/>
        </p:nvSpPr>
        <p:spPr>
          <a:xfrm>
            <a:off x="81516" y="3330131"/>
            <a:ext cx="3602558" cy="646331"/>
          </a:xfrm>
          <a:prstGeom prst="rect">
            <a:avLst/>
          </a:prstGeom>
          <a:noFill/>
        </p:spPr>
        <p:txBody>
          <a:bodyPr wrap="square" rtlCol="0">
            <a:spAutoFit/>
          </a:bodyPr>
          <a:lstStyle/>
          <a:p>
            <a:r>
              <a:rPr lang="en-US" b="1" dirty="0">
                <a:solidFill>
                  <a:schemeClr val="bg1"/>
                </a:solidFill>
              </a:rPr>
              <a:t>Location: Ballfield #6 in </a:t>
            </a:r>
          </a:p>
          <a:p>
            <a:r>
              <a:rPr lang="en-US" b="1" dirty="0">
                <a:solidFill>
                  <a:schemeClr val="bg1"/>
                </a:solidFill>
              </a:rPr>
              <a:t>Memorial Park </a:t>
            </a:r>
          </a:p>
        </p:txBody>
      </p:sp>
    </p:spTree>
    <p:extLst>
      <p:ext uri="{BB962C8B-B14F-4D97-AF65-F5344CB8AC3E}">
        <p14:creationId xmlns:p14="http://schemas.microsoft.com/office/powerpoint/2010/main" val="2755312420"/>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B1526F3-30FD-4274-86F5-E1D2F7451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65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6567658-BE57-952C-6B10-313D0BD3FA5D}"/>
              </a:ext>
            </a:extLst>
          </p:cNvPr>
          <p:cNvSpPr txBox="1"/>
          <p:nvPr/>
        </p:nvSpPr>
        <p:spPr>
          <a:xfrm>
            <a:off x="3901965" y="4665605"/>
            <a:ext cx="4979105" cy="1292433"/>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4200" spc="-120">
                <a:solidFill>
                  <a:srgbClr val="FFFFFF"/>
                </a:solidFill>
                <a:latin typeface="+mj-lt"/>
                <a:ea typeface="+mj-ea"/>
                <a:cs typeface="+mj-cs"/>
              </a:rPr>
              <a:t>Parks Bleacher Project</a:t>
            </a:r>
          </a:p>
        </p:txBody>
      </p:sp>
      <p:pic>
        <p:nvPicPr>
          <p:cNvPr id="15" name="Picture 14" descr="A picture containing grass, sky, outdoor, field&#10;&#10;Description automatically generated">
            <a:extLst>
              <a:ext uri="{FF2B5EF4-FFF2-40B4-BE49-F238E27FC236}">
                <a16:creationId xmlns:a16="http://schemas.microsoft.com/office/drawing/2014/main" id="{52E43A38-C203-F287-36A9-C0974D011965}"/>
              </a:ext>
            </a:extLst>
          </p:cNvPr>
          <p:cNvPicPr>
            <a:picLocks noChangeAspect="1"/>
          </p:cNvPicPr>
          <p:nvPr/>
        </p:nvPicPr>
        <p:blipFill rotWithShape="1">
          <a:blip r:embed="rId2">
            <a:extLst>
              <a:ext uri="{28A0092B-C50C-407E-A947-70E740481C1C}">
                <a14:useLocalDpi xmlns:a14="http://schemas.microsoft.com/office/drawing/2010/main" val="0"/>
              </a:ext>
            </a:extLst>
          </a:blip>
          <a:srcRect l="24415" r="13026" b="-3"/>
          <a:stretch/>
        </p:blipFill>
        <p:spPr>
          <a:xfrm>
            <a:off x="20" y="1"/>
            <a:ext cx="3636208" cy="4359438"/>
          </a:xfrm>
          <a:prstGeom prst="rect">
            <a:avLst/>
          </a:prstGeom>
        </p:spPr>
      </p:pic>
      <p:pic>
        <p:nvPicPr>
          <p:cNvPr id="7" name="Picture 6" descr="A picture containing grass, sky, outdoor, field&#10;&#10;Description automatically generated">
            <a:extLst>
              <a:ext uri="{FF2B5EF4-FFF2-40B4-BE49-F238E27FC236}">
                <a16:creationId xmlns:a16="http://schemas.microsoft.com/office/drawing/2014/main" id="{3867B6D6-03CF-8618-CC03-8905553CA1AC}"/>
              </a:ext>
            </a:extLst>
          </p:cNvPr>
          <p:cNvPicPr>
            <a:picLocks noChangeAspect="1"/>
          </p:cNvPicPr>
          <p:nvPr/>
        </p:nvPicPr>
        <p:blipFill rotWithShape="1">
          <a:blip r:embed="rId3">
            <a:extLst>
              <a:ext uri="{28A0092B-C50C-407E-A947-70E740481C1C}">
                <a14:useLocalDpi xmlns:a14="http://schemas.microsoft.com/office/drawing/2010/main" val="0"/>
              </a:ext>
            </a:extLst>
          </a:blip>
          <a:srcRect l="1478" r="5399" b="-3"/>
          <a:stretch/>
        </p:blipFill>
        <p:spPr>
          <a:xfrm>
            <a:off x="3729037" y="-1"/>
            <a:ext cx="5412677" cy="4359440"/>
          </a:xfrm>
          <a:prstGeom prst="rect">
            <a:avLst/>
          </a:prstGeom>
        </p:spPr>
      </p:pic>
      <p:pic>
        <p:nvPicPr>
          <p:cNvPr id="9" name="Picture 8" descr="A picture containing sky, grass, outdoor, field&#10;&#10;Description automatically generated">
            <a:extLst>
              <a:ext uri="{FF2B5EF4-FFF2-40B4-BE49-F238E27FC236}">
                <a16:creationId xmlns:a16="http://schemas.microsoft.com/office/drawing/2014/main" id="{77622456-CBAF-4BF4-6C05-EC2EFE30C5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1" r="5" b="11476"/>
          <a:stretch/>
        </p:blipFill>
        <p:spPr>
          <a:xfrm>
            <a:off x="20" y="4472610"/>
            <a:ext cx="3636208" cy="2385390"/>
          </a:xfrm>
          <a:prstGeom prst="rect">
            <a:avLst/>
          </a:prstGeom>
        </p:spPr>
      </p:pic>
      <p:sp>
        <p:nvSpPr>
          <p:cNvPr id="2" name="Slide Number Placeholder 1"/>
          <p:cNvSpPr>
            <a:spLocks noGrp="1"/>
          </p:cNvSpPr>
          <p:nvPr>
            <p:ph type="sldNum" sz="quarter" idx="12"/>
          </p:nvPr>
        </p:nvSpPr>
        <p:spPr>
          <a:xfrm>
            <a:off x="6949420" y="5406726"/>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rgbClr val="FFFFFF">
                    <a:alpha val="25000"/>
                  </a:srgbClr>
                </a:solidFill>
              </a:rPr>
              <a:pPr defTabSz="914400">
                <a:lnSpc>
                  <a:spcPct val="90000"/>
                </a:lnSpc>
                <a:spcAft>
                  <a:spcPts val="600"/>
                </a:spcAft>
              </a:pPr>
              <a:t>76</a:t>
            </a:fld>
            <a:endParaRPr lang="en-US" sz="1200" dirty="0">
              <a:solidFill>
                <a:srgbClr val="FFFFFF">
                  <a:alpha val="25000"/>
                </a:srgbClr>
              </a:solidFill>
            </a:endParaRPr>
          </a:p>
        </p:txBody>
      </p:sp>
    </p:spTree>
    <p:extLst>
      <p:ext uri="{BB962C8B-B14F-4D97-AF65-F5344CB8AC3E}">
        <p14:creationId xmlns:p14="http://schemas.microsoft.com/office/powerpoint/2010/main" val="2761711069"/>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outdoor&#10;&#10;Description automatically generated">
            <a:extLst>
              <a:ext uri="{FF2B5EF4-FFF2-40B4-BE49-F238E27FC236}">
                <a16:creationId xmlns:a16="http://schemas.microsoft.com/office/drawing/2014/main" id="{FAFC2700-0C6D-3197-6E99-24E6846E75D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782" r="14481"/>
          <a:stretch/>
        </p:blipFill>
        <p:spPr>
          <a:xfrm>
            <a:off x="10265" y="-690"/>
            <a:ext cx="6102450" cy="6858000"/>
          </a:xfrm>
          <a:prstGeom prst="rect">
            <a:avLst/>
          </a:prstGeom>
          <a:solidFill>
            <a:srgbClr val="FFFFFF">
              <a:shade val="85000"/>
            </a:srgbClr>
          </a:solidFill>
        </p:spPr>
      </p:pic>
      <p:pic>
        <p:nvPicPr>
          <p:cNvPr id="13" name="Picture 12" descr="A picture containing grass, outdoor, ground, dirt&#10;&#10;Description automatically generated">
            <a:extLst>
              <a:ext uri="{FF2B5EF4-FFF2-40B4-BE49-F238E27FC236}">
                <a16:creationId xmlns:a16="http://schemas.microsoft.com/office/drawing/2014/main" id="{B43FE1D1-B00D-A7B3-B799-6D2C37C4A993}"/>
              </a:ext>
            </a:extLst>
          </p:cNvPr>
          <p:cNvPicPr>
            <a:picLocks noChangeAspect="1"/>
          </p:cNvPicPr>
          <p:nvPr/>
        </p:nvPicPr>
        <p:blipFill rotWithShape="1">
          <a:blip r:embed="rId3">
            <a:extLst>
              <a:ext uri="{28A0092B-C50C-407E-A947-70E740481C1C}">
                <a14:useLocalDpi xmlns:a14="http://schemas.microsoft.com/office/drawing/2010/main" val="0"/>
              </a:ext>
            </a:extLst>
          </a:blip>
          <a:srcRect l="26817" r="6474" b="3"/>
          <a:stretch/>
        </p:blipFill>
        <p:spPr>
          <a:xfrm>
            <a:off x="6099150" y="12"/>
            <a:ext cx="3049396" cy="3428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10" descr="A picture containing grass, outdoor, sky, ground&#10;&#10;Description automatically generated">
            <a:extLst>
              <a:ext uri="{FF2B5EF4-FFF2-40B4-BE49-F238E27FC236}">
                <a16:creationId xmlns:a16="http://schemas.microsoft.com/office/drawing/2014/main" id="{4CEE7D5B-5857-8733-1C9A-CBD9076B6A79}"/>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r="33261" b="-3"/>
          <a:stretch/>
        </p:blipFill>
        <p:spPr>
          <a:xfrm>
            <a:off x="6097924" y="3428312"/>
            <a:ext cx="3051848" cy="3429689"/>
          </a:xfrm>
          <a:prstGeom prst="rect">
            <a:avLst/>
          </a:prstGeom>
          <a:solidFill>
            <a:srgbClr val="FFFFFF">
              <a:shade val="85000"/>
            </a:srgbClr>
          </a:solidFill>
        </p:spPr>
      </p:pic>
      <p:cxnSp>
        <p:nvCxnSpPr>
          <p:cNvPr id="22" name="Straight Connector 21">
            <a:extLst>
              <a:ext uri="{FF2B5EF4-FFF2-40B4-BE49-F238E27FC236}">
                <a16:creationId xmlns:a16="http://schemas.microsoft.com/office/drawing/2014/main" id="{BD08B422-587C-49F1-A6C1-CE251BA61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10452" y="3429000"/>
            <a:ext cx="3038094"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283" y="4099180"/>
            <a:ext cx="4205931"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4B332-5749-AE48-3753-E648484ABEA3}"/>
              </a:ext>
            </a:extLst>
          </p:cNvPr>
          <p:cNvSpPr>
            <a:spLocks noGrp="1"/>
          </p:cNvSpPr>
          <p:nvPr>
            <p:ph type="title"/>
          </p:nvPr>
        </p:nvSpPr>
        <p:spPr>
          <a:xfrm>
            <a:off x="677287" y="4265434"/>
            <a:ext cx="3951133" cy="1373366"/>
          </a:xfrm>
        </p:spPr>
        <p:txBody>
          <a:bodyPr vert="horz" lIns="91440" tIns="45720" rIns="91440" bIns="45720" rtlCol="0" anchor="b">
            <a:normAutofit/>
          </a:bodyPr>
          <a:lstStyle/>
          <a:p>
            <a:pPr>
              <a:lnSpc>
                <a:spcPct val="80000"/>
              </a:lnSpc>
            </a:pPr>
            <a:r>
              <a:rPr lang="en-US" sz="3100" dirty="0">
                <a:solidFill>
                  <a:srgbClr val="FFFFFF"/>
                </a:solidFill>
              </a:rPr>
              <a:t>E. Eugene Myers Park Storm Drain Project</a:t>
            </a:r>
          </a:p>
        </p:txBody>
      </p:sp>
      <p:cxnSp>
        <p:nvCxnSpPr>
          <p:cNvPr id="26" name="Straight Connector 25">
            <a:extLst>
              <a:ext uri="{FF2B5EF4-FFF2-40B4-BE49-F238E27FC236}">
                <a16:creationId xmlns:a16="http://schemas.microsoft.com/office/drawing/2014/main" id="{21E433AC-2B72-47F0-8875-F91AE5A5F7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2470" y="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ED8232F-E320-E708-99AD-8405994A1053}"/>
              </a:ext>
            </a:extLst>
          </p:cNvPr>
          <p:cNvSpPr>
            <a:spLocks noGrp="1"/>
          </p:cNvSpPr>
          <p:nvPr>
            <p:ph type="sldNum" sz="quarter" idx="12"/>
          </p:nvPr>
        </p:nvSpPr>
        <p:spPr>
          <a:xfrm>
            <a:off x="6924152" y="5440726"/>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chemeClr val="bg1">
                    <a:alpha val="25000"/>
                  </a:schemeClr>
                </a:solidFill>
                <a:latin typeface="Angsana New" panose="02020603050405020304" pitchFamily="18" charset="-34"/>
                <a:cs typeface="Angsana New" panose="02020603050405020304" pitchFamily="18" charset="-34"/>
              </a:rPr>
              <a:pPr defTabSz="914400">
                <a:lnSpc>
                  <a:spcPct val="90000"/>
                </a:lnSpc>
                <a:spcAft>
                  <a:spcPts val="600"/>
                </a:spcAft>
              </a:pPr>
              <a:t>77</a:t>
            </a:fld>
            <a:endParaRPr lang="en-US" sz="1200" dirty="0">
              <a:solidFill>
                <a:schemeClr val="bg1">
                  <a:alpha val="25000"/>
                </a:schemeClr>
              </a:solidFill>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2020285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AB37DC-06E0-6C84-9079-927CFD84142C}"/>
              </a:ext>
            </a:extLst>
          </p:cNvPr>
          <p:cNvSpPr>
            <a:spLocks noGrp="1"/>
          </p:cNvSpPr>
          <p:nvPr>
            <p:ph type="title"/>
          </p:nvPr>
        </p:nvSpPr>
        <p:spPr>
          <a:xfrm>
            <a:off x="964924" y="3791746"/>
            <a:ext cx="4191000" cy="2357041"/>
          </a:xfrm>
        </p:spPr>
        <p:txBody>
          <a:bodyPr vert="horz" lIns="91440" tIns="45720" rIns="91440" bIns="45720" rtlCol="0" anchor="ctr">
            <a:normAutofit/>
          </a:bodyPr>
          <a:lstStyle/>
          <a:p>
            <a:pPr algn="r">
              <a:lnSpc>
                <a:spcPct val="85000"/>
              </a:lnSpc>
            </a:pPr>
            <a:r>
              <a:rPr lang="en-US" sz="3100" dirty="0">
                <a:solidFill>
                  <a:schemeClr val="tx1"/>
                </a:solidFill>
              </a:rPr>
              <a:t>Silo Hill Catch Basin Project</a:t>
            </a:r>
          </a:p>
        </p:txBody>
      </p:sp>
      <p:sp>
        <p:nvSpPr>
          <p:cNvPr id="22" name="Rectangle 21">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0142"/>
            <a:ext cx="2895578" cy="2932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descr="A picture containing grass, tree, outdoor, sky&#10;&#10;Description automatically generated">
            <a:extLst>
              <a:ext uri="{FF2B5EF4-FFF2-40B4-BE49-F238E27FC236}">
                <a16:creationId xmlns:a16="http://schemas.microsoft.com/office/drawing/2014/main" id="{735BE46D-BA5D-A884-49B9-613A3747A9E2}"/>
              </a:ext>
            </a:extLst>
          </p:cNvPr>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l="8670" r="12174" b="1"/>
          <a:stretch/>
        </p:blipFill>
        <p:spPr>
          <a:xfrm>
            <a:off x="4" y="824735"/>
            <a:ext cx="2748620" cy="2604266"/>
          </a:xfrm>
          <a:prstGeom prst="rect">
            <a:avLst/>
          </a:prstGeom>
          <a:solidFill>
            <a:srgbClr val="FFFFFF">
              <a:shade val="85000"/>
            </a:srgbClr>
          </a:solidFill>
        </p:spPr>
      </p:pic>
      <p:sp>
        <p:nvSpPr>
          <p:cNvPr id="24" name="Rectangle 23">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663" y="0"/>
            <a:ext cx="3249409" cy="31316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A picture containing grass, sky, tree, outdoor&#10;&#10;Description automatically generated">
            <a:extLst>
              <a:ext uri="{FF2B5EF4-FFF2-40B4-BE49-F238E27FC236}">
                <a16:creationId xmlns:a16="http://schemas.microsoft.com/office/drawing/2014/main" id="{169F3665-DFC4-8A95-A30A-B728D9EFE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6" r="16069" b="-4"/>
          <a:stretch/>
        </p:blipFill>
        <p:spPr>
          <a:xfrm>
            <a:off x="3253588" y="89442"/>
            <a:ext cx="2974827" cy="2952719"/>
          </a:xfrm>
          <a:prstGeom prst="rect">
            <a:avLst/>
          </a:prstGeom>
          <a:solidFill>
            <a:srgbClr val="FFFFFF">
              <a:shade val="85000"/>
            </a:srgbClr>
          </a:solidFill>
        </p:spPr>
      </p:pic>
      <p:sp>
        <p:nvSpPr>
          <p:cNvPr id="26" name="Rectangle 25">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50" y="660142"/>
            <a:ext cx="2571750" cy="505485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fenced in field with a house in the background&#10;&#10;Description automatically generated with low confidence">
            <a:extLst>
              <a:ext uri="{FF2B5EF4-FFF2-40B4-BE49-F238E27FC236}">
                <a16:creationId xmlns:a16="http://schemas.microsoft.com/office/drawing/2014/main" id="{74290D90-7178-A1ED-0F90-7A02CB6A1877}"/>
              </a:ext>
            </a:extLst>
          </p:cNvPr>
          <p:cNvPicPr>
            <a:picLocks noChangeAspect="1"/>
          </p:cNvPicPr>
          <p:nvPr/>
        </p:nvPicPr>
        <p:blipFill rotWithShape="1">
          <a:blip r:embed="rId4">
            <a:extLst>
              <a:ext uri="{28A0092B-C50C-407E-A947-70E740481C1C}">
                <a14:useLocalDpi xmlns:a14="http://schemas.microsoft.com/office/drawing/2010/main" val="0"/>
              </a:ext>
            </a:extLst>
          </a:blip>
          <a:srcRect l="30293" r="31036" b="3"/>
          <a:stretch/>
        </p:blipFill>
        <p:spPr>
          <a:xfrm>
            <a:off x="6639426" y="945192"/>
            <a:ext cx="2437398" cy="4726979"/>
          </a:xfrm>
          <a:prstGeom prst="rect">
            <a:avLst/>
          </a:prstGeom>
          <a:solidFill>
            <a:srgbClr val="FFFFFF">
              <a:shade val="85000"/>
            </a:srgbClr>
          </a:solidFill>
        </p:spPr>
      </p:pic>
      <p:sp>
        <p:nvSpPr>
          <p:cNvPr id="7" name="Slide Number Placeholder 6">
            <a:extLst>
              <a:ext uri="{FF2B5EF4-FFF2-40B4-BE49-F238E27FC236}">
                <a16:creationId xmlns:a16="http://schemas.microsoft.com/office/drawing/2014/main" id="{A58F5FF5-43EA-CDEA-235D-5A4CBEC9D0AE}"/>
              </a:ext>
            </a:extLst>
          </p:cNvPr>
          <p:cNvSpPr>
            <a:spLocks noGrp="1"/>
          </p:cNvSpPr>
          <p:nvPr>
            <p:ph type="sldNum" sz="quarter" idx="12"/>
          </p:nvPr>
        </p:nvSpPr>
        <p:spPr>
          <a:xfrm>
            <a:off x="6949440" y="5428907"/>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chemeClr val="tx1">
                    <a:alpha val="25000"/>
                  </a:schemeClr>
                </a:solidFill>
              </a:rPr>
              <a:pPr defTabSz="914400">
                <a:lnSpc>
                  <a:spcPct val="90000"/>
                </a:lnSpc>
                <a:spcAft>
                  <a:spcPts val="600"/>
                </a:spcAft>
              </a:pPr>
              <a:t>78</a:t>
            </a:fld>
            <a:endParaRPr lang="en-US" sz="1200" dirty="0">
              <a:solidFill>
                <a:schemeClr val="tx1">
                  <a:alpha val="25000"/>
                </a:schemeClr>
              </a:solidFill>
            </a:endParaRPr>
          </a:p>
        </p:txBody>
      </p:sp>
    </p:spTree>
    <p:extLst>
      <p:ext uri="{BB962C8B-B14F-4D97-AF65-F5344CB8AC3E}">
        <p14:creationId xmlns:p14="http://schemas.microsoft.com/office/powerpoint/2010/main" val="451867827"/>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3F40A5-9E15-4AF6-BBF2-7BCDB2439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80615D-6981-44B0-A25D-360BBE7D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uck parked in a parking lot&#10;&#10;Description automatically generated with medium confidence">
            <a:extLst>
              <a:ext uri="{FF2B5EF4-FFF2-40B4-BE49-F238E27FC236}">
                <a16:creationId xmlns:a16="http://schemas.microsoft.com/office/drawing/2014/main" id="{13153230-7882-69D1-267A-806D5431E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249" y="1676400"/>
            <a:ext cx="3856414" cy="2892310"/>
          </a:xfrm>
          <a:prstGeom prst="rect">
            <a:avLst/>
          </a:prstGeom>
        </p:spPr>
      </p:pic>
      <p:pic>
        <p:nvPicPr>
          <p:cNvPr id="10" name="Picture 9" descr="A blue truck parked in a driveway&#10;&#10;Description automatically generated with low confidence">
            <a:extLst>
              <a:ext uri="{FF2B5EF4-FFF2-40B4-BE49-F238E27FC236}">
                <a16:creationId xmlns:a16="http://schemas.microsoft.com/office/drawing/2014/main" id="{1C2DC437-F102-870E-CD25-5D76383F1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337" y="2667000"/>
            <a:ext cx="3856414" cy="2892310"/>
          </a:xfrm>
          <a:prstGeom prst="rect">
            <a:avLst/>
          </a:prstGeom>
        </p:spPr>
      </p:pic>
      <p:sp>
        <p:nvSpPr>
          <p:cNvPr id="7" name="Slide Number Placeholder 6"/>
          <p:cNvSpPr>
            <a:spLocks noGrp="1"/>
          </p:cNvSpPr>
          <p:nvPr>
            <p:ph type="sldNum" sz="quarter" idx="12"/>
          </p:nvPr>
        </p:nvSpPr>
        <p:spPr>
          <a:xfrm>
            <a:off x="6821671" y="5390216"/>
            <a:ext cx="2194560" cy="1397039"/>
          </a:xfrm>
        </p:spPr>
        <p:txBody>
          <a:bodyPr vert="horz" lIns="91440" tIns="45720" rIns="91440" bIns="45720" rtlCol="0" anchor="b">
            <a:normAutofit/>
          </a:bodyPr>
          <a:lstStyle/>
          <a:p>
            <a:pPr>
              <a:lnSpc>
                <a:spcPct val="90000"/>
              </a:lnSpc>
              <a:spcAft>
                <a:spcPts val="600"/>
              </a:spcAft>
            </a:pPr>
            <a:fld id="{41597707-FBF8-4415-A3B1-7F44884DE5C3}" type="slidenum">
              <a:rPr lang="en-US" sz="1200" b="0" kern="1200" dirty="0">
                <a:ln>
                  <a:noFill/>
                </a:ln>
                <a:solidFill>
                  <a:schemeClr val="tx1">
                    <a:alpha val="25000"/>
                  </a:schemeClr>
                </a:solidFill>
                <a:latin typeface="+mj-lt"/>
                <a:ea typeface="+mn-ea"/>
                <a:cs typeface="+mn-cs"/>
              </a:rPr>
              <a:pPr>
                <a:lnSpc>
                  <a:spcPct val="90000"/>
                </a:lnSpc>
                <a:spcAft>
                  <a:spcPts val="600"/>
                </a:spcAft>
              </a:pPr>
              <a:t>79</a:t>
            </a:fld>
            <a:endParaRPr lang="en-US" sz="1200" b="0" kern="1200" dirty="0">
              <a:ln>
                <a:noFill/>
              </a:ln>
              <a:solidFill>
                <a:schemeClr val="tx1">
                  <a:alpha val="25000"/>
                </a:schemeClr>
              </a:solidFill>
              <a:latin typeface="+mj-lt"/>
              <a:ea typeface="+mn-ea"/>
              <a:cs typeface="+mn-cs"/>
            </a:endParaRPr>
          </a:p>
        </p:txBody>
      </p:sp>
      <p:sp>
        <p:nvSpPr>
          <p:cNvPr id="15" name="TextBox 14">
            <a:extLst>
              <a:ext uri="{FF2B5EF4-FFF2-40B4-BE49-F238E27FC236}">
                <a16:creationId xmlns:a16="http://schemas.microsoft.com/office/drawing/2014/main" id="{2C668FAA-F683-DEFE-410A-6A9E3B3CF098}"/>
              </a:ext>
            </a:extLst>
          </p:cNvPr>
          <p:cNvSpPr txBox="1"/>
          <p:nvPr/>
        </p:nvSpPr>
        <p:spPr>
          <a:xfrm>
            <a:off x="3490948" y="934730"/>
            <a:ext cx="5276556" cy="523220"/>
          </a:xfrm>
          <a:prstGeom prst="rect">
            <a:avLst/>
          </a:prstGeom>
          <a:noFill/>
        </p:spPr>
        <p:txBody>
          <a:bodyPr wrap="square" rtlCol="0">
            <a:spAutoFit/>
          </a:bodyPr>
          <a:lstStyle/>
          <a:p>
            <a:r>
              <a:rPr lang="en-US" sz="2800" b="1" dirty="0">
                <a:solidFill>
                  <a:schemeClr val="bg1"/>
                </a:solidFill>
              </a:rPr>
              <a:t>New Vehicle 2022 Ford F250 4X4</a:t>
            </a:r>
          </a:p>
        </p:txBody>
      </p:sp>
    </p:spTree>
    <p:extLst>
      <p:ext uri="{BB962C8B-B14F-4D97-AF65-F5344CB8AC3E}">
        <p14:creationId xmlns:p14="http://schemas.microsoft.com/office/powerpoint/2010/main" val="609726602"/>
      </p:ext>
    </p:extLst>
  </p:cSld>
  <p:clrMapOvr>
    <a:overrideClrMapping bg1="dk1" tx1="lt1" bg2="dk2" tx2="lt2" accent1="accent1" accent2="accent2" accent3="accent3" accent4="accent4" accent5="accent5" accent6="accent6" hlink="hlink" folHlink="folHlink"/>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6">
                <a:lumMod val="60000"/>
                <a:lumOff val="40000"/>
              </a:schemeClr>
            </a:gs>
            <a:gs pos="83000">
              <a:schemeClr val="accent6">
                <a:lumMod val="20000"/>
                <a:lumOff val="8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2838"/>
          </a:xfrm>
          <a:noFill/>
        </p:spPr>
        <p:txBody>
          <a:bodyPr>
            <a:normAutofit/>
          </a:bodyPr>
          <a:lstStyle/>
          <a:p>
            <a:pPr algn="ctr"/>
            <a:r>
              <a:rPr lang="en-US" sz="3600" b="1" dirty="0">
                <a:solidFill>
                  <a:schemeClr val="accent2">
                    <a:lumMod val="50000"/>
                  </a:schemeClr>
                </a:solidFill>
                <a:latin typeface="Angsana New" panose="02020603050405020304" pitchFamily="18" charset="-34"/>
                <a:cs typeface="Angsana New" panose="02020603050405020304" pitchFamily="18" charset="-34"/>
              </a:rPr>
              <a:t>General Fund Revenue Vs. Expenses</a:t>
            </a:r>
            <a:br>
              <a:rPr lang="en-US" sz="3600" b="1" dirty="0">
                <a:solidFill>
                  <a:schemeClr val="accent2">
                    <a:lumMod val="50000"/>
                  </a:schemeClr>
                </a:solidFill>
                <a:latin typeface="Angsana New" panose="02020603050405020304" pitchFamily="18" charset="-34"/>
                <a:cs typeface="Angsana New" panose="02020603050405020304" pitchFamily="18" charset="-34"/>
              </a:rPr>
            </a:br>
            <a:r>
              <a:rPr lang="en-US" sz="3600" dirty="0">
                <a:solidFill>
                  <a:schemeClr val="accent2">
                    <a:lumMod val="50000"/>
                  </a:schemeClr>
                </a:solidFill>
                <a:latin typeface="Angsana New" panose="02020603050405020304" pitchFamily="18" charset="-34"/>
                <a:cs typeface="Angsana New" panose="02020603050405020304" pitchFamily="18" charset="-34"/>
              </a:rPr>
              <a:t>FY 2014 to Current</a:t>
            </a:r>
            <a:endParaRPr lang="en-US" sz="3600" b="1" dirty="0">
              <a:solidFill>
                <a:schemeClr val="accent2">
                  <a:lumMod val="50000"/>
                </a:schemeClr>
              </a:solidFill>
              <a:latin typeface="Angsana New" panose="02020603050405020304" pitchFamily="18" charset="-34"/>
              <a:cs typeface="Angsana New" panose="02020603050405020304" pitchFamily="18" charset="-34"/>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80309605"/>
              </p:ext>
            </p:extLst>
          </p:nvPr>
        </p:nvGraphicFramePr>
        <p:xfrm>
          <a:off x="152400" y="1600200"/>
          <a:ext cx="87630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6892733" y="5460961"/>
            <a:ext cx="2194560" cy="1397039"/>
          </a:xfrm>
        </p:spPr>
        <p:txBody>
          <a:bodyPr/>
          <a:lstStyle/>
          <a:p>
            <a:fld id="{41597707-FBF8-4415-A3B1-7F44884DE5C3}" type="slidenum">
              <a:rPr lang="en-US" sz="1200" b="1" smtClean="0">
                <a:solidFill>
                  <a:schemeClr val="tx1">
                    <a:alpha val="20000"/>
                  </a:schemeClr>
                </a:solidFill>
              </a:rPr>
              <a:pPr/>
              <a:t>8</a:t>
            </a:fld>
            <a:endParaRPr lang="en-US" sz="1200" b="1" dirty="0">
              <a:solidFill>
                <a:schemeClr val="tx1">
                  <a:alpha val="20000"/>
                </a:schemeClr>
              </a:solidFill>
            </a:endParaRPr>
          </a:p>
        </p:txBody>
      </p:sp>
    </p:spTree>
    <p:extLst>
      <p:ext uri="{BB962C8B-B14F-4D97-AF65-F5344CB8AC3E}">
        <p14:creationId xmlns:p14="http://schemas.microsoft.com/office/powerpoint/2010/main" val="1918808324"/>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40000"/>
                <a:lumOff val="60000"/>
              </a:schemeClr>
            </a:gs>
            <a:gs pos="0">
              <a:schemeClr val="accent6">
                <a:lumMod val="20000"/>
                <a:lumOff val="80000"/>
              </a:schemeClr>
            </a:gs>
            <a:gs pos="74000">
              <a:schemeClr val="accent6">
                <a:lumMod val="60000"/>
                <a:lumOff val="40000"/>
              </a:schemeClr>
            </a:gs>
            <a:gs pos="83000">
              <a:schemeClr val="accent6">
                <a:lumMod val="75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609600" y="381000"/>
            <a:ext cx="4040188" cy="639762"/>
          </a:xfrm>
        </p:spPr>
        <p:txBody>
          <a:bodyPr>
            <a:normAutofit/>
          </a:bodyPr>
          <a:lstStyle/>
          <a:p>
            <a:pPr algn="ctr"/>
            <a:r>
              <a:rPr lang="en-US" dirty="0"/>
              <a:t>Tree Plantings </a:t>
            </a:r>
          </a:p>
        </p:txBody>
      </p:sp>
      <p:pic>
        <p:nvPicPr>
          <p:cNvPr id="8" name="Content Placeholder 4"/>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865812" y="2666999"/>
            <a:ext cx="2647806" cy="374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5"/>
          <p:cNvSpPr>
            <a:spLocks noGrp="1"/>
          </p:cNvSpPr>
          <p:nvPr>
            <p:ph type="body" sz="quarter" idx="3"/>
          </p:nvPr>
        </p:nvSpPr>
        <p:spPr>
          <a:xfrm>
            <a:off x="5865812" y="1359138"/>
            <a:ext cx="2820988" cy="1105700"/>
          </a:xfrm>
        </p:spPr>
        <p:txBody>
          <a:bodyPr>
            <a:normAutofit/>
          </a:bodyPr>
          <a:lstStyle/>
          <a:p>
            <a:pPr algn="ctr"/>
            <a:r>
              <a:rPr lang="en-US" dirty="0"/>
              <a:t>Recertified 5</a:t>
            </a:r>
            <a:r>
              <a:rPr lang="en-US" baseline="30000" dirty="0"/>
              <a:t>th</a:t>
            </a:r>
            <a:r>
              <a:rPr lang="en-US" dirty="0"/>
              <a:t> Year </a:t>
            </a:r>
          </a:p>
          <a:p>
            <a:pPr algn="ctr"/>
            <a:r>
              <a:rPr lang="en-US" dirty="0"/>
              <a:t>Tree City USA Town</a:t>
            </a:r>
          </a:p>
        </p:txBody>
      </p:sp>
      <p:sp>
        <p:nvSpPr>
          <p:cNvPr id="2" name="Slide Number Placeholder 1"/>
          <p:cNvSpPr>
            <a:spLocks noGrp="1"/>
          </p:cNvSpPr>
          <p:nvPr>
            <p:ph type="sldNum" sz="quarter" idx="12"/>
          </p:nvPr>
        </p:nvSpPr>
        <p:spPr>
          <a:xfrm>
            <a:off x="6949440" y="5460961"/>
            <a:ext cx="2194560" cy="1397039"/>
          </a:xfrm>
        </p:spPr>
        <p:txBody>
          <a:bodyPr/>
          <a:lstStyle/>
          <a:p>
            <a:fld id="{41597707-FBF8-4415-A3B1-7F44884DE5C3}" type="slidenum">
              <a:rPr lang="en-US" sz="1200" smtClean="0">
                <a:solidFill>
                  <a:schemeClr val="tx1">
                    <a:alpha val="20000"/>
                  </a:schemeClr>
                </a:solidFill>
              </a:rPr>
              <a:pPr/>
              <a:t>80</a:t>
            </a:fld>
            <a:endParaRPr lang="en-US" sz="1200" dirty="0">
              <a:solidFill>
                <a:schemeClr val="tx1">
                  <a:alpha val="20000"/>
                </a:schemeClr>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08672"/>
            <a:ext cx="4648200" cy="3486150"/>
          </a:xfrm>
          <a:prstGeom prst="rect">
            <a:avLst/>
          </a:prstGeom>
        </p:spPr>
      </p:pic>
    </p:spTree>
    <p:extLst>
      <p:ext uri="{BB962C8B-B14F-4D97-AF65-F5344CB8AC3E}">
        <p14:creationId xmlns:p14="http://schemas.microsoft.com/office/powerpoint/2010/main" val="4062127749"/>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6">
                <a:lumMod val="20000"/>
                <a:lumOff val="80000"/>
              </a:schemeClr>
            </a:gs>
            <a:gs pos="83000">
              <a:schemeClr val="accent6">
                <a:lumMod val="40000"/>
                <a:lumOff val="60000"/>
              </a:schemeClr>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114" y="18456"/>
            <a:ext cx="8079581" cy="1658198"/>
          </a:xfrm>
        </p:spPr>
        <p:txBody>
          <a:bodyPr/>
          <a:lstStyle/>
          <a:p>
            <a:r>
              <a:rPr lang="en-US" b="1" dirty="0">
                <a:solidFill>
                  <a:schemeClr val="accent3">
                    <a:lumMod val="75000"/>
                  </a:schemeClr>
                </a:solidFill>
                <a:latin typeface="Angsana New" panose="02020603050405020304" pitchFamily="18" charset="-34"/>
                <a:cs typeface="Angsana New" panose="02020603050405020304" pitchFamily="18" charset="-34"/>
              </a:rPr>
              <a:t>Community Legacy Grant at</a:t>
            </a:r>
            <a:br>
              <a:rPr lang="en-US" b="1" dirty="0">
                <a:solidFill>
                  <a:schemeClr val="accent3">
                    <a:lumMod val="75000"/>
                  </a:schemeClr>
                </a:solidFill>
                <a:latin typeface="Angsana New" panose="02020603050405020304" pitchFamily="18" charset="-34"/>
                <a:cs typeface="Angsana New" panose="02020603050405020304" pitchFamily="18" charset="-34"/>
              </a:rPr>
            </a:br>
            <a:r>
              <a:rPr lang="en-US" b="1" dirty="0">
                <a:solidFill>
                  <a:schemeClr val="accent3">
                    <a:lumMod val="75000"/>
                  </a:schemeClr>
                </a:solidFill>
                <a:latin typeface="Angsana New" panose="02020603050405020304" pitchFamily="18" charset="-34"/>
                <a:cs typeface="Angsana New" panose="02020603050405020304" pitchFamily="18" charset="-34"/>
              </a:rPr>
              <a:t> 106 E Main St.</a:t>
            </a:r>
          </a:p>
        </p:txBody>
      </p:sp>
      <p:sp>
        <p:nvSpPr>
          <p:cNvPr id="7" name="Slide Number Placeholder 6"/>
          <p:cNvSpPr>
            <a:spLocks noGrp="1"/>
          </p:cNvSpPr>
          <p:nvPr>
            <p:ph type="sldNum" sz="quarter" idx="12"/>
          </p:nvPr>
        </p:nvSpPr>
        <p:spPr>
          <a:xfrm>
            <a:off x="6875661" y="5428328"/>
            <a:ext cx="2194560" cy="1397039"/>
          </a:xfrm>
        </p:spPr>
        <p:txBody>
          <a:bodyPr/>
          <a:lstStyle/>
          <a:p>
            <a:fld id="{41597707-FBF8-4415-A3B1-7F44884DE5C3}" type="slidenum">
              <a:rPr lang="en-US" sz="1200" smtClean="0">
                <a:solidFill>
                  <a:schemeClr val="tx1">
                    <a:alpha val="20000"/>
                  </a:schemeClr>
                </a:solidFill>
              </a:rPr>
              <a:pPr/>
              <a:t>81</a:t>
            </a:fld>
            <a:endParaRPr lang="en-US" sz="1200" dirty="0">
              <a:solidFill>
                <a:schemeClr val="tx1">
                  <a:alpha val="20000"/>
                </a:schemeClr>
              </a:solidFill>
            </a:endParaRPr>
          </a:p>
        </p:txBody>
      </p:sp>
      <p:pic>
        <p:nvPicPr>
          <p:cNvPr id="4" name="Picture 3">
            <a:extLst>
              <a:ext uri="{FF2B5EF4-FFF2-40B4-BE49-F238E27FC236}">
                <a16:creationId xmlns:a16="http://schemas.microsoft.com/office/drawing/2014/main" id="{E81593DF-F406-48B2-A2CB-C5BE4CD2B284}"/>
              </a:ext>
            </a:extLst>
          </p:cNvPr>
          <p:cNvPicPr>
            <a:picLocks noChangeAspect="1"/>
          </p:cNvPicPr>
          <p:nvPr/>
        </p:nvPicPr>
        <p:blipFill>
          <a:blip r:embed="rId2"/>
          <a:stretch>
            <a:fillRect/>
          </a:stretch>
        </p:blipFill>
        <p:spPr>
          <a:xfrm rot="16200000">
            <a:off x="166810" y="1694563"/>
            <a:ext cx="2895601" cy="255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A6B9C1C9-BB94-F7EF-1535-D6E010C28F69}"/>
              </a:ext>
            </a:extLst>
          </p:cNvPr>
          <p:cNvPicPr>
            <a:picLocks noChangeAspect="1"/>
          </p:cNvPicPr>
          <p:nvPr/>
        </p:nvPicPr>
        <p:blipFill>
          <a:blip r:embed="rId3"/>
          <a:stretch>
            <a:fillRect/>
          </a:stretch>
        </p:blipFill>
        <p:spPr>
          <a:xfrm rot="16200000">
            <a:off x="2630228" y="3889544"/>
            <a:ext cx="2693914" cy="3077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55485673-51EB-9521-B603-12CBD536F0E5}"/>
              </a:ext>
            </a:extLst>
          </p:cNvPr>
          <p:cNvPicPr>
            <a:picLocks noChangeAspect="1"/>
          </p:cNvPicPr>
          <p:nvPr/>
        </p:nvPicPr>
        <p:blipFill>
          <a:blip r:embed="rId4"/>
          <a:stretch>
            <a:fillRect/>
          </a:stretch>
        </p:blipFill>
        <p:spPr>
          <a:xfrm rot="16200000">
            <a:off x="3950690" y="1506814"/>
            <a:ext cx="2966411" cy="1933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6C1E74EF-1DCC-9B96-1003-A8E315C4AC43}"/>
              </a:ext>
            </a:extLst>
          </p:cNvPr>
          <p:cNvPicPr>
            <a:picLocks noChangeAspect="1"/>
          </p:cNvPicPr>
          <p:nvPr/>
        </p:nvPicPr>
        <p:blipFill>
          <a:blip r:embed="rId5"/>
          <a:stretch>
            <a:fillRect/>
          </a:stretch>
        </p:blipFill>
        <p:spPr>
          <a:xfrm rot="16200000">
            <a:off x="5985634" y="2074386"/>
            <a:ext cx="3262726" cy="2709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A08E0127-EE54-3AB0-B8F5-F7AFFFFF3BCB}"/>
              </a:ext>
            </a:extLst>
          </p:cNvPr>
          <p:cNvSpPr txBox="1"/>
          <p:nvPr/>
        </p:nvSpPr>
        <p:spPr>
          <a:xfrm>
            <a:off x="-29581" y="4401880"/>
            <a:ext cx="1396517" cy="369332"/>
          </a:xfrm>
          <a:prstGeom prst="rect">
            <a:avLst/>
          </a:prstGeom>
          <a:noFill/>
        </p:spPr>
        <p:txBody>
          <a:bodyPr wrap="square" rtlCol="0">
            <a:spAutoFit/>
          </a:bodyPr>
          <a:lstStyle/>
          <a:p>
            <a:r>
              <a:rPr lang="en-US" dirty="0"/>
              <a:t>	BEFORE</a:t>
            </a:r>
          </a:p>
        </p:txBody>
      </p:sp>
      <p:sp>
        <p:nvSpPr>
          <p:cNvPr id="13" name="TextBox 12">
            <a:extLst>
              <a:ext uri="{FF2B5EF4-FFF2-40B4-BE49-F238E27FC236}">
                <a16:creationId xmlns:a16="http://schemas.microsoft.com/office/drawing/2014/main" id="{908B0743-9D01-4006-2F88-7EB79D8AABF8}"/>
              </a:ext>
            </a:extLst>
          </p:cNvPr>
          <p:cNvSpPr txBox="1"/>
          <p:nvPr/>
        </p:nvSpPr>
        <p:spPr>
          <a:xfrm>
            <a:off x="1691987" y="6405953"/>
            <a:ext cx="902491" cy="369332"/>
          </a:xfrm>
          <a:prstGeom prst="rect">
            <a:avLst/>
          </a:prstGeom>
          <a:noFill/>
        </p:spPr>
        <p:txBody>
          <a:bodyPr wrap="square" rtlCol="0">
            <a:spAutoFit/>
          </a:bodyPr>
          <a:lstStyle/>
          <a:p>
            <a:r>
              <a:rPr lang="en-US" dirty="0"/>
              <a:t>AFTER</a:t>
            </a:r>
          </a:p>
        </p:txBody>
      </p:sp>
      <p:sp>
        <p:nvSpPr>
          <p:cNvPr id="14" name="TextBox 13">
            <a:extLst>
              <a:ext uri="{FF2B5EF4-FFF2-40B4-BE49-F238E27FC236}">
                <a16:creationId xmlns:a16="http://schemas.microsoft.com/office/drawing/2014/main" id="{46B2C1AB-04CC-3380-A7C9-3D60E0FC2A70}"/>
              </a:ext>
            </a:extLst>
          </p:cNvPr>
          <p:cNvSpPr txBox="1"/>
          <p:nvPr/>
        </p:nvSpPr>
        <p:spPr>
          <a:xfrm>
            <a:off x="6400887" y="990599"/>
            <a:ext cx="1219113" cy="381001"/>
          </a:xfrm>
          <a:prstGeom prst="rect">
            <a:avLst/>
          </a:prstGeom>
          <a:noFill/>
        </p:spPr>
        <p:txBody>
          <a:bodyPr wrap="square" rtlCol="0">
            <a:spAutoFit/>
          </a:bodyPr>
          <a:lstStyle/>
          <a:p>
            <a:r>
              <a:rPr lang="en-US" dirty="0"/>
              <a:t>BEFORE</a:t>
            </a:r>
          </a:p>
        </p:txBody>
      </p:sp>
      <p:sp>
        <p:nvSpPr>
          <p:cNvPr id="15" name="TextBox 14">
            <a:extLst>
              <a:ext uri="{FF2B5EF4-FFF2-40B4-BE49-F238E27FC236}">
                <a16:creationId xmlns:a16="http://schemas.microsoft.com/office/drawing/2014/main" id="{4B5F2B3D-C93C-4672-7DBC-5BFBB468A379}"/>
              </a:ext>
            </a:extLst>
          </p:cNvPr>
          <p:cNvSpPr txBox="1"/>
          <p:nvPr/>
        </p:nvSpPr>
        <p:spPr>
          <a:xfrm>
            <a:off x="7972941" y="5060363"/>
            <a:ext cx="762000" cy="381254"/>
          </a:xfrm>
          <a:prstGeom prst="rect">
            <a:avLst/>
          </a:prstGeom>
          <a:noFill/>
        </p:spPr>
        <p:txBody>
          <a:bodyPr wrap="square" rtlCol="0">
            <a:spAutoFit/>
          </a:bodyPr>
          <a:lstStyle/>
          <a:p>
            <a:r>
              <a:rPr lang="en-US" dirty="0"/>
              <a:t>AFTER</a:t>
            </a:r>
          </a:p>
        </p:txBody>
      </p:sp>
    </p:spTree>
    <p:extLst>
      <p:ext uri="{BB962C8B-B14F-4D97-AF65-F5344CB8AC3E}">
        <p14:creationId xmlns:p14="http://schemas.microsoft.com/office/powerpoint/2010/main" val="1363678546"/>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4995BF0-8E87-4ECF-904C-D047955C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385066"/>
            <a:ext cx="9100670" cy="1317643"/>
          </a:xfrm>
        </p:spPr>
        <p:txBody>
          <a:bodyPr vert="horz" lIns="91440" tIns="45720" rIns="91440" bIns="45720" rtlCol="0" anchor="b">
            <a:normAutofit/>
          </a:bodyPr>
          <a:lstStyle/>
          <a:p>
            <a:pPr algn="ctr">
              <a:lnSpc>
                <a:spcPct val="80000"/>
              </a:lnSpc>
            </a:pPr>
            <a:r>
              <a:rPr lang="en-US" sz="6300" b="1" kern="1200" spc="-120" baseline="0" dirty="0">
                <a:solidFill>
                  <a:srgbClr val="FFFFFF"/>
                </a:solidFill>
                <a:latin typeface="+mj-lt"/>
                <a:ea typeface="+mj-ea"/>
                <a:cs typeface="+mj-cs"/>
              </a:rPr>
              <a:t>Town Events: FY2023</a:t>
            </a:r>
          </a:p>
        </p:txBody>
      </p:sp>
      <p:pic>
        <p:nvPicPr>
          <p:cNvPr id="5" name="Picture 4" descr="A firework in the sky&#10;&#10;Description automatically generated with medium confidence">
            <a:extLst>
              <a:ext uri="{FF2B5EF4-FFF2-40B4-BE49-F238E27FC236}">
                <a16:creationId xmlns:a16="http://schemas.microsoft.com/office/drawing/2014/main" id="{FCBA882E-29C5-4377-9EB3-86076FBBFC4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281" b="21206"/>
          <a:stretch/>
        </p:blipFill>
        <p:spPr>
          <a:xfrm>
            <a:off x="20" y="10"/>
            <a:ext cx="9143980" cy="4242806"/>
          </a:xfrm>
          <a:prstGeom prst="rect">
            <a:avLst/>
          </a:prstGeom>
        </p:spPr>
      </p:pic>
      <p:sp>
        <p:nvSpPr>
          <p:cNvPr id="3" name="Slide Number Placeholder 2"/>
          <p:cNvSpPr>
            <a:spLocks noGrp="1"/>
          </p:cNvSpPr>
          <p:nvPr>
            <p:ph type="sldNum" sz="quarter" idx="12"/>
          </p:nvPr>
        </p:nvSpPr>
        <p:spPr>
          <a:xfrm>
            <a:off x="6906110" y="5459179"/>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smtClean="0">
                <a:solidFill>
                  <a:schemeClr val="bg1">
                    <a:alpha val="25000"/>
                  </a:schemeClr>
                </a:solidFill>
              </a:rPr>
              <a:pPr defTabSz="914400">
                <a:lnSpc>
                  <a:spcPct val="90000"/>
                </a:lnSpc>
                <a:spcAft>
                  <a:spcPts val="600"/>
                </a:spcAft>
              </a:pPr>
              <a:t>82</a:t>
            </a:fld>
            <a:endParaRPr lang="en-US" sz="1200" dirty="0">
              <a:solidFill>
                <a:schemeClr val="bg1">
                  <a:alpha val="25000"/>
                </a:schemeClr>
              </a:solidFill>
            </a:endParaRPr>
          </a:p>
        </p:txBody>
      </p:sp>
    </p:spTree>
    <p:extLst>
      <p:ext uri="{BB962C8B-B14F-4D97-AF65-F5344CB8AC3E}">
        <p14:creationId xmlns:p14="http://schemas.microsoft.com/office/powerpoint/2010/main" val="2936840941"/>
      </p:ext>
    </p:extLst>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egetables on display at a market">
            <a:extLst>
              <a:ext uri="{FF2B5EF4-FFF2-40B4-BE49-F238E27FC236}">
                <a16:creationId xmlns:a16="http://schemas.microsoft.com/office/drawing/2014/main" id="{D2FC8BE4-BFAD-72C3-AD82-06AD198D6B60}"/>
              </a:ext>
            </a:extLst>
          </p:cNvPr>
          <p:cNvPicPr>
            <a:picLocks noChangeAspect="1"/>
          </p:cNvPicPr>
          <p:nvPr/>
        </p:nvPicPr>
        <p:blipFill rotWithShape="1">
          <a:blip r:embed="rId2">
            <a:alphaModFix amt="45000"/>
          </a:blip>
          <a:srcRect l="11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3DF4D1C6-03F8-BF0B-ED67-06C6E56896F5}"/>
              </a:ext>
            </a:extLst>
          </p:cNvPr>
          <p:cNvSpPr>
            <a:spLocks noGrp="1"/>
          </p:cNvSpPr>
          <p:nvPr>
            <p:ph type="title"/>
          </p:nvPr>
        </p:nvSpPr>
        <p:spPr>
          <a:xfrm>
            <a:off x="0" y="30202"/>
            <a:ext cx="9131365" cy="1397039"/>
          </a:xfrm>
        </p:spPr>
        <p:txBody>
          <a:bodyPr vert="horz" lIns="91440" tIns="45720" rIns="91440" bIns="45720" rtlCol="0" anchor="b">
            <a:normAutofit/>
          </a:bodyPr>
          <a:lstStyle/>
          <a:p>
            <a:pPr algn="ctr">
              <a:lnSpc>
                <a:spcPct val="80000"/>
              </a:lnSpc>
            </a:pPr>
            <a:r>
              <a:rPr lang="en-US" sz="8800" b="1" u="sng" kern="1200" spc="-120" baseline="0" dirty="0">
                <a:solidFill>
                  <a:schemeClr val="tx1"/>
                </a:solidFill>
                <a:latin typeface="+mj-lt"/>
                <a:ea typeface="+mj-ea"/>
                <a:cs typeface="+mj-cs"/>
              </a:rPr>
              <a:t>Farmers Market</a:t>
            </a:r>
          </a:p>
        </p:txBody>
      </p:sp>
      <p:sp>
        <p:nvSpPr>
          <p:cNvPr id="4" name="Slide Number Placeholder 3">
            <a:extLst>
              <a:ext uri="{FF2B5EF4-FFF2-40B4-BE49-F238E27FC236}">
                <a16:creationId xmlns:a16="http://schemas.microsoft.com/office/drawing/2014/main" id="{CEF89460-5B65-4B89-7FA7-1EE0F362B451}"/>
              </a:ext>
            </a:extLst>
          </p:cNvPr>
          <p:cNvSpPr>
            <a:spLocks noGrp="1"/>
          </p:cNvSpPr>
          <p:nvPr>
            <p:ph type="sldNum" sz="quarter" idx="12"/>
          </p:nvPr>
        </p:nvSpPr>
        <p:spPr>
          <a:xfrm>
            <a:off x="6936806" y="5430759"/>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a:solidFill>
                  <a:schemeClr val="tx1">
                    <a:alpha val="20000"/>
                  </a:schemeClr>
                </a:solidFill>
              </a:rPr>
              <a:pPr defTabSz="914400">
                <a:lnSpc>
                  <a:spcPct val="90000"/>
                </a:lnSpc>
                <a:spcAft>
                  <a:spcPts val="600"/>
                </a:spcAft>
              </a:pPr>
              <a:t>83</a:t>
            </a:fld>
            <a:endParaRPr lang="en-US" sz="1200" dirty="0">
              <a:solidFill>
                <a:schemeClr val="tx1">
                  <a:alpha val="20000"/>
                </a:schemeClr>
              </a:solidFill>
            </a:endParaRPr>
          </a:p>
        </p:txBody>
      </p:sp>
      <p:sp>
        <p:nvSpPr>
          <p:cNvPr id="8" name="TextBox 7">
            <a:extLst>
              <a:ext uri="{FF2B5EF4-FFF2-40B4-BE49-F238E27FC236}">
                <a16:creationId xmlns:a16="http://schemas.microsoft.com/office/drawing/2014/main" id="{4E08AA33-6DE3-848C-E3BF-930A017351C4}"/>
              </a:ext>
            </a:extLst>
          </p:cNvPr>
          <p:cNvSpPr txBox="1"/>
          <p:nvPr/>
        </p:nvSpPr>
        <p:spPr>
          <a:xfrm>
            <a:off x="228600" y="1771658"/>
            <a:ext cx="8458200" cy="452431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t>Farmer’s Market hours have changed and now are open from 2pm – 8pm.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t>Food Trucks and alcohol tasting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t>Activities for the children.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t>Variety farmers from fresh produce, to meat and eggs, and baked goods.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t>Variety of vendors including Scentsy, hand made crafts, and more.</a:t>
            </a:r>
          </a:p>
        </p:txBody>
      </p:sp>
    </p:spTree>
    <p:extLst>
      <p:ext uri="{BB962C8B-B14F-4D97-AF65-F5344CB8AC3E}">
        <p14:creationId xmlns:p14="http://schemas.microsoft.com/office/powerpoint/2010/main" val="2164720422"/>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25000">
              <a:schemeClr val="tx2">
                <a:lumMod val="25000"/>
                <a:lumOff val="75000"/>
              </a:schemeClr>
            </a:gs>
            <a:gs pos="0">
              <a:schemeClr val="accent1">
                <a:lumMod val="20000"/>
                <a:lumOff val="80000"/>
              </a:schemeClr>
            </a:gs>
            <a:gs pos="74000">
              <a:schemeClr val="tx2">
                <a:lumMod val="50000"/>
                <a:lumOff val="50000"/>
              </a:schemeClr>
            </a:gs>
            <a:gs pos="83000">
              <a:schemeClr val="tx2">
                <a:lumMod val="50000"/>
                <a:lumOff val="5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 Placeholder 7"/>
          <p:cNvSpPr txBox="1">
            <a:spLocks/>
          </p:cNvSpPr>
          <p:nvPr/>
        </p:nvSpPr>
        <p:spPr>
          <a:xfrm>
            <a:off x="278153" y="407652"/>
            <a:ext cx="4041775"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t>National Night Out</a:t>
            </a:r>
          </a:p>
        </p:txBody>
      </p:sp>
      <p:sp>
        <p:nvSpPr>
          <p:cNvPr id="7" name="Text Placeholder 7"/>
          <p:cNvSpPr txBox="1">
            <a:spLocks/>
          </p:cNvSpPr>
          <p:nvPr/>
        </p:nvSpPr>
        <p:spPr>
          <a:xfrm>
            <a:off x="4532312" y="2360390"/>
            <a:ext cx="4041775"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t>Pool Parties</a:t>
            </a:r>
          </a:p>
        </p:txBody>
      </p:sp>
      <p:sp>
        <p:nvSpPr>
          <p:cNvPr id="2" name="Slide Number Placeholder 1"/>
          <p:cNvSpPr>
            <a:spLocks noGrp="1"/>
          </p:cNvSpPr>
          <p:nvPr>
            <p:ph type="sldNum" sz="quarter" idx="12"/>
          </p:nvPr>
        </p:nvSpPr>
        <p:spPr>
          <a:xfrm>
            <a:off x="6947512" y="5460961"/>
            <a:ext cx="2194560" cy="1397039"/>
          </a:xfrm>
        </p:spPr>
        <p:txBody>
          <a:bodyPr/>
          <a:lstStyle/>
          <a:p>
            <a:fld id="{41597707-FBF8-4415-A3B1-7F44884DE5C3}" type="slidenum">
              <a:rPr lang="en-US" sz="1200" smtClean="0">
                <a:solidFill>
                  <a:schemeClr val="tx1">
                    <a:alpha val="20000"/>
                  </a:schemeClr>
                </a:solidFill>
              </a:rPr>
              <a:pPr/>
              <a:t>84</a:t>
            </a:fld>
            <a:endParaRPr lang="en-US" sz="1200" dirty="0">
              <a:solidFill>
                <a:schemeClr val="tx1">
                  <a:alpha val="20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47414"/>
            <a:ext cx="3938928" cy="2625952"/>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A9AD18E2-A166-61A9-0445-CC9EBEE9C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3200400"/>
            <a:ext cx="4064000" cy="3048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21706735"/>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25000">
              <a:schemeClr val="accent2">
                <a:lumMod val="40000"/>
                <a:lumOff val="60000"/>
              </a:schemeClr>
            </a:gs>
            <a:gs pos="0">
              <a:schemeClr val="accent2">
                <a:lumMod val="20000"/>
                <a:lumOff val="80000"/>
              </a:schemeClr>
            </a:gs>
            <a:gs pos="74000">
              <a:schemeClr val="accent2">
                <a:lumMod val="60000"/>
                <a:lumOff val="40000"/>
              </a:schemeClr>
            </a:gs>
            <a:gs pos="83000">
              <a:schemeClr val="accent2">
                <a:lumMod val="7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31719" y="5460961"/>
            <a:ext cx="2194560" cy="1397039"/>
          </a:xfrm>
        </p:spPr>
        <p:txBody>
          <a:bodyPr/>
          <a:lstStyle/>
          <a:p>
            <a:fld id="{41597707-FBF8-4415-A3B1-7F44884DE5C3}" type="slidenum">
              <a:rPr lang="en-US" sz="1200" smtClean="0">
                <a:solidFill>
                  <a:schemeClr val="tx1">
                    <a:alpha val="20000"/>
                  </a:schemeClr>
                </a:solidFill>
              </a:rPr>
              <a:pPr/>
              <a:t>85</a:t>
            </a:fld>
            <a:endParaRPr lang="en-US" sz="1200" dirty="0">
              <a:solidFill>
                <a:schemeClr val="tx1">
                  <a:alpha val="20000"/>
                </a:schemeClr>
              </a:solidFill>
            </a:endParaRPr>
          </a:p>
        </p:txBody>
      </p:sp>
      <p:pic>
        <p:nvPicPr>
          <p:cNvPr id="5" name="Picture 4" descr="A picture containing outdoor, sky, text, tree&#10;&#10;Description automatically generated">
            <a:extLst>
              <a:ext uri="{FF2B5EF4-FFF2-40B4-BE49-F238E27FC236}">
                <a16:creationId xmlns:a16="http://schemas.microsoft.com/office/drawing/2014/main" id="{492B5FB0-1AB4-0AF6-54B3-E525D4B8DA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21" y="4414031"/>
            <a:ext cx="3029029" cy="2281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sign on the ground&#10;&#10;Description automatically generated with low confidence">
            <a:extLst>
              <a:ext uri="{FF2B5EF4-FFF2-40B4-BE49-F238E27FC236}">
                <a16:creationId xmlns:a16="http://schemas.microsoft.com/office/drawing/2014/main" id="{2596054F-95CB-0FE4-9157-5DF0041D4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88" y="1066800"/>
            <a:ext cx="2315281" cy="3074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text, bag, indoor, plastic&#10;&#10;Description automatically generated">
            <a:extLst>
              <a:ext uri="{FF2B5EF4-FFF2-40B4-BE49-F238E27FC236}">
                <a16:creationId xmlns:a16="http://schemas.microsoft.com/office/drawing/2014/main" id="{15B5CFB9-7B66-025D-9FB4-2B3D97474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168" y="176851"/>
            <a:ext cx="2892191" cy="2178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7D08FE0-7DC2-EC86-2E46-E537522BBC6F}"/>
              </a:ext>
            </a:extLst>
          </p:cNvPr>
          <p:cNvPicPr>
            <a:picLocks noChangeAspect="1"/>
          </p:cNvPicPr>
          <p:nvPr/>
        </p:nvPicPr>
        <p:blipFill>
          <a:blip r:embed="rId5"/>
          <a:stretch>
            <a:fillRect/>
          </a:stretch>
        </p:blipFill>
        <p:spPr>
          <a:xfrm>
            <a:off x="2828034" y="855918"/>
            <a:ext cx="3329176" cy="2496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 Placeholder 14">
            <a:extLst>
              <a:ext uri="{FF2B5EF4-FFF2-40B4-BE49-F238E27FC236}">
                <a16:creationId xmlns:a16="http://schemas.microsoft.com/office/drawing/2014/main" id="{B6E10B98-7AC0-3C24-7599-2B78E1A0C3A0}"/>
              </a:ext>
            </a:extLst>
          </p:cNvPr>
          <p:cNvSpPr>
            <a:spLocks noGrp="1"/>
          </p:cNvSpPr>
          <p:nvPr>
            <p:ph type="body" idx="1"/>
          </p:nvPr>
        </p:nvSpPr>
        <p:spPr>
          <a:xfrm>
            <a:off x="18971" y="176851"/>
            <a:ext cx="9107308" cy="723400"/>
          </a:xfrm>
        </p:spPr>
        <p:txBody>
          <a:bodyPr>
            <a:normAutofit/>
          </a:bodyPr>
          <a:lstStyle/>
          <a:p>
            <a:r>
              <a:rPr lang="en-US" sz="4000" dirty="0">
                <a:solidFill>
                  <a:schemeClr val="accent2">
                    <a:lumMod val="50000"/>
                  </a:schemeClr>
                </a:solidFill>
                <a:latin typeface="Angsana New" panose="02020603050405020304" pitchFamily="18" charset="-34"/>
                <a:cs typeface="Angsana New" panose="02020603050405020304" pitchFamily="18" charset="-34"/>
              </a:rPr>
              <a:t>Earth Day 2023</a:t>
            </a:r>
          </a:p>
        </p:txBody>
      </p:sp>
      <p:pic>
        <p:nvPicPr>
          <p:cNvPr id="17" name="Picture 16" descr="A blue truck parked in a parking lot&#10;&#10;Description automatically generated with medium confidence">
            <a:extLst>
              <a:ext uri="{FF2B5EF4-FFF2-40B4-BE49-F238E27FC236}">
                <a16:creationId xmlns:a16="http://schemas.microsoft.com/office/drawing/2014/main" id="{662B39B7-8EC1-0053-846B-D443534DDD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3796" y="3151602"/>
            <a:ext cx="2743200" cy="2057400"/>
          </a:xfrm>
          <a:prstGeom prst="roundRect">
            <a:avLst>
              <a:gd name="adj" fmla="val 8594"/>
            </a:avLst>
          </a:prstGeom>
          <a:gradFill>
            <a:gsLst>
              <a:gs pos="25000">
                <a:schemeClr val="accent2">
                  <a:lumMod val="75000"/>
                </a:schemeClr>
              </a:gs>
              <a:gs pos="0">
                <a:schemeClr val="accent2">
                  <a:lumMod val="20000"/>
                  <a:lumOff val="80000"/>
                </a:schemeClr>
              </a:gs>
              <a:gs pos="74000">
                <a:schemeClr val="accent2">
                  <a:lumMod val="75000"/>
                </a:schemeClr>
              </a:gs>
              <a:gs pos="83000">
                <a:schemeClr val="accent2">
                  <a:lumMod val="50000"/>
                </a:schemeClr>
              </a:gs>
              <a:gs pos="100000">
                <a:schemeClr val="accent5">
                  <a:lumMod val="30000"/>
                  <a:lumOff val="70000"/>
                </a:schemeClr>
              </a:gs>
            </a:gsLst>
            <a:lin ang="5400000" scaled="1"/>
          </a:gradFill>
          <a:ln>
            <a:noFill/>
          </a:ln>
          <a:effectLst>
            <a:reflection blurRad="12700" stA="38000" endPos="28000" dist="5000" dir="5400000" sy="-100000" algn="bl" rotWithShape="0"/>
          </a:effectLst>
        </p:spPr>
      </p:pic>
      <p:pic>
        <p:nvPicPr>
          <p:cNvPr id="19" name="Picture 18" descr="A picture containing grass, text, outdoor, green&#10;&#10;Description automatically generated">
            <a:extLst>
              <a:ext uri="{FF2B5EF4-FFF2-40B4-BE49-F238E27FC236}">
                <a16:creationId xmlns:a16="http://schemas.microsoft.com/office/drawing/2014/main" id="{D785E75E-F0FB-1031-5308-67D11CE621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8883" y="3920812"/>
            <a:ext cx="2994341" cy="2245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8462182"/>
      </p:ext>
    </p:extLst>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25000">
              <a:schemeClr val="bg1"/>
            </a:gs>
            <a:gs pos="0">
              <a:schemeClr val="tx2">
                <a:lumMod val="10000"/>
                <a:lumOff val="90000"/>
              </a:schemeClr>
            </a:gs>
            <a:gs pos="74000">
              <a:schemeClr val="accent1">
                <a:lumMod val="40000"/>
                <a:lumOff val="60000"/>
              </a:schemeClr>
            </a:gs>
            <a:gs pos="83000">
              <a:schemeClr val="accent1">
                <a:lumMod val="40000"/>
                <a:lumOff val="60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949440" y="5457417"/>
            <a:ext cx="2194560" cy="1397039"/>
          </a:xfrm>
        </p:spPr>
        <p:txBody>
          <a:bodyPr/>
          <a:lstStyle/>
          <a:p>
            <a:fld id="{41597707-FBF8-4415-A3B1-7F44884DE5C3}" type="slidenum">
              <a:rPr lang="en-US" sz="1200" smtClean="0">
                <a:solidFill>
                  <a:schemeClr val="tx1">
                    <a:alpha val="20000"/>
                  </a:schemeClr>
                </a:solidFill>
              </a:rPr>
              <a:pPr/>
              <a:t>86</a:t>
            </a:fld>
            <a:endParaRPr lang="en-US" sz="1200" dirty="0">
              <a:solidFill>
                <a:schemeClr val="tx1">
                  <a:alpha val="20000"/>
                </a:schemeClr>
              </a:solidFill>
            </a:endParaRPr>
          </a:p>
        </p:txBody>
      </p:sp>
      <p:pic>
        <p:nvPicPr>
          <p:cNvPr id="5" name="Picture 4" descr="A picture containing grass, outdoor, tree&#10;&#10;Description automatically generated">
            <a:extLst>
              <a:ext uri="{FF2B5EF4-FFF2-40B4-BE49-F238E27FC236}">
                <a16:creationId xmlns:a16="http://schemas.microsoft.com/office/drawing/2014/main" id="{FAD44B1B-9D5D-A901-0753-4F15C09E4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459354"/>
            <a:ext cx="3150781" cy="5223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grass, outdoor, people, night&#10;&#10;Description automatically generated">
            <a:extLst>
              <a:ext uri="{FF2B5EF4-FFF2-40B4-BE49-F238E27FC236}">
                <a16:creationId xmlns:a16="http://schemas.microsoft.com/office/drawing/2014/main" id="{030232E6-1182-5B11-C420-CF36A1C44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19" y="1980422"/>
            <a:ext cx="4917597" cy="3688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4B13A542-878D-D7C2-4818-C84A525BAF96}"/>
              </a:ext>
            </a:extLst>
          </p:cNvPr>
          <p:cNvSpPr txBox="1"/>
          <p:nvPr/>
        </p:nvSpPr>
        <p:spPr>
          <a:xfrm>
            <a:off x="304800" y="609600"/>
            <a:ext cx="5330425" cy="707886"/>
          </a:xfrm>
          <a:prstGeom prst="rect">
            <a:avLst/>
          </a:prstGeom>
          <a:noFill/>
        </p:spPr>
        <p:txBody>
          <a:bodyPr wrap="square" rtlCol="0">
            <a:spAutoFit/>
          </a:bodyPr>
          <a:lstStyle/>
          <a:p>
            <a:r>
              <a:rPr lang="en-US" sz="4000" dirty="0">
                <a:latin typeface="Angsana New" panose="02020603050405020304" pitchFamily="18" charset="-34"/>
                <a:cs typeface="Angsana New" panose="02020603050405020304" pitchFamily="18" charset="-34"/>
              </a:rPr>
              <a:t>Christmas Tree Lighting</a:t>
            </a:r>
          </a:p>
        </p:txBody>
      </p:sp>
    </p:spTree>
    <p:extLst>
      <p:ext uri="{BB962C8B-B14F-4D97-AF65-F5344CB8AC3E}">
        <p14:creationId xmlns:p14="http://schemas.microsoft.com/office/powerpoint/2010/main" val="1166671989"/>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40000"/>
                <a:lumOff val="60000"/>
              </a:schemeClr>
            </a:gs>
            <a:gs pos="0">
              <a:schemeClr val="accent6">
                <a:lumMod val="20000"/>
                <a:lumOff val="80000"/>
              </a:schemeClr>
            </a:gs>
            <a:gs pos="74000">
              <a:schemeClr val="accent6">
                <a:lumMod val="60000"/>
                <a:lumOff val="40000"/>
              </a:schemeClr>
            </a:gs>
            <a:gs pos="83000">
              <a:schemeClr val="accent6">
                <a:lumMod val="75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7CA1-9EC1-9BD5-7281-5B83F8242496}"/>
              </a:ext>
            </a:extLst>
          </p:cNvPr>
          <p:cNvSpPr>
            <a:spLocks noGrp="1"/>
          </p:cNvSpPr>
          <p:nvPr>
            <p:ph type="title"/>
          </p:nvPr>
        </p:nvSpPr>
        <p:spPr>
          <a:xfrm>
            <a:off x="152400" y="0"/>
            <a:ext cx="8991600" cy="942192"/>
          </a:xfrm>
        </p:spPr>
        <p:txBody>
          <a:bodyPr/>
          <a:lstStyle/>
          <a:p>
            <a:pPr algn="ctr"/>
            <a:r>
              <a:rPr lang="en-US" dirty="0">
                <a:solidFill>
                  <a:schemeClr val="accent6">
                    <a:lumMod val="75000"/>
                  </a:schemeClr>
                </a:solidFill>
              </a:rPr>
              <a:t>Grants Applied For In FY 2022</a:t>
            </a:r>
          </a:p>
        </p:txBody>
      </p:sp>
      <p:graphicFrame>
        <p:nvGraphicFramePr>
          <p:cNvPr id="8" name="Table 8">
            <a:extLst>
              <a:ext uri="{FF2B5EF4-FFF2-40B4-BE49-F238E27FC236}">
                <a16:creationId xmlns:a16="http://schemas.microsoft.com/office/drawing/2014/main" id="{61D5C678-396E-CEB8-1DFD-8A3F97D495FB}"/>
              </a:ext>
            </a:extLst>
          </p:cNvPr>
          <p:cNvGraphicFramePr>
            <a:graphicFrameLocks noGrp="1"/>
          </p:cNvGraphicFramePr>
          <p:nvPr>
            <p:ph sz="half" idx="2"/>
            <p:extLst>
              <p:ext uri="{D42A27DB-BD31-4B8C-83A1-F6EECF244321}">
                <p14:modId xmlns:p14="http://schemas.microsoft.com/office/powerpoint/2010/main" val="1630077925"/>
              </p:ext>
            </p:extLst>
          </p:nvPr>
        </p:nvGraphicFramePr>
        <p:xfrm>
          <a:off x="309358" y="873216"/>
          <a:ext cx="8529842" cy="5856516"/>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496832418"/>
                    </a:ext>
                  </a:extLst>
                </a:gridCol>
                <a:gridCol w="3733800">
                  <a:extLst>
                    <a:ext uri="{9D8B030D-6E8A-4147-A177-3AD203B41FA5}">
                      <a16:colId xmlns:a16="http://schemas.microsoft.com/office/drawing/2014/main" val="1217488109"/>
                    </a:ext>
                  </a:extLst>
                </a:gridCol>
                <a:gridCol w="1433770">
                  <a:extLst>
                    <a:ext uri="{9D8B030D-6E8A-4147-A177-3AD203B41FA5}">
                      <a16:colId xmlns:a16="http://schemas.microsoft.com/office/drawing/2014/main" val="3560854375"/>
                    </a:ext>
                  </a:extLst>
                </a:gridCol>
                <a:gridCol w="1076272">
                  <a:extLst>
                    <a:ext uri="{9D8B030D-6E8A-4147-A177-3AD203B41FA5}">
                      <a16:colId xmlns:a16="http://schemas.microsoft.com/office/drawing/2014/main" val="3794325174"/>
                    </a:ext>
                  </a:extLst>
                </a:gridCol>
              </a:tblGrid>
              <a:tr h="381363">
                <a:tc>
                  <a:txBody>
                    <a:bodyPr/>
                    <a:lstStyle/>
                    <a:p>
                      <a:pPr algn="ctr"/>
                      <a:r>
                        <a:rPr lang="en-US" dirty="0"/>
                        <a:t>Agency:</a:t>
                      </a:r>
                    </a:p>
                  </a:txBody>
                  <a:tcPr>
                    <a:solidFill>
                      <a:schemeClr val="accent6">
                        <a:lumMod val="75000"/>
                      </a:schemeClr>
                    </a:solidFill>
                  </a:tcPr>
                </a:tc>
                <a:tc>
                  <a:txBody>
                    <a:bodyPr/>
                    <a:lstStyle/>
                    <a:p>
                      <a:pPr algn="ctr"/>
                      <a:r>
                        <a:rPr lang="en-US" dirty="0"/>
                        <a:t>Project:</a:t>
                      </a:r>
                    </a:p>
                  </a:txBody>
                  <a:tcPr>
                    <a:solidFill>
                      <a:schemeClr val="accent6">
                        <a:lumMod val="75000"/>
                      </a:schemeClr>
                    </a:solidFill>
                  </a:tcPr>
                </a:tc>
                <a:tc>
                  <a:txBody>
                    <a:bodyPr/>
                    <a:lstStyle/>
                    <a:p>
                      <a:pPr algn="ctr"/>
                      <a:r>
                        <a:rPr lang="en-US" dirty="0"/>
                        <a:t>Amount:</a:t>
                      </a:r>
                    </a:p>
                  </a:txBody>
                  <a:tcPr>
                    <a:solidFill>
                      <a:schemeClr val="accent6">
                        <a:lumMod val="75000"/>
                      </a:schemeClr>
                    </a:solidFill>
                  </a:tcPr>
                </a:tc>
                <a:tc>
                  <a:txBody>
                    <a:bodyPr/>
                    <a:lstStyle/>
                    <a:p>
                      <a:pPr algn="r"/>
                      <a:r>
                        <a:rPr lang="en-US" dirty="0"/>
                        <a:t>Y/N:</a:t>
                      </a:r>
                    </a:p>
                  </a:txBody>
                  <a:tcPr>
                    <a:solidFill>
                      <a:schemeClr val="accent6">
                        <a:lumMod val="75000"/>
                      </a:schemeClr>
                    </a:solidFill>
                  </a:tcPr>
                </a:tc>
                <a:extLst>
                  <a:ext uri="{0D108BD9-81ED-4DB2-BD59-A6C34878D82A}">
                    <a16:rowId xmlns:a16="http://schemas.microsoft.com/office/drawing/2014/main" val="2451537279"/>
                  </a:ext>
                </a:extLst>
              </a:tr>
              <a:tr h="381363">
                <a:tc>
                  <a:txBody>
                    <a:bodyPr/>
                    <a:lstStyle/>
                    <a:p>
                      <a:r>
                        <a:rPr lang="en-US" dirty="0"/>
                        <a:t>USDA</a:t>
                      </a:r>
                    </a:p>
                  </a:txBody>
                  <a:tcPr>
                    <a:solidFill>
                      <a:schemeClr val="accent6">
                        <a:lumMod val="40000"/>
                        <a:lumOff val="60000"/>
                      </a:schemeClr>
                    </a:solidFill>
                  </a:tcPr>
                </a:tc>
                <a:tc>
                  <a:txBody>
                    <a:bodyPr/>
                    <a:lstStyle/>
                    <a:p>
                      <a:r>
                        <a:rPr lang="en-US" dirty="0"/>
                        <a:t>New Public Works Equipment</a:t>
                      </a:r>
                    </a:p>
                  </a:txBody>
                  <a:tcPr>
                    <a:solidFill>
                      <a:schemeClr val="accent6">
                        <a:lumMod val="40000"/>
                        <a:lumOff val="60000"/>
                      </a:schemeClr>
                    </a:solidFill>
                  </a:tcPr>
                </a:tc>
                <a:tc>
                  <a:txBody>
                    <a:bodyPr/>
                    <a:lstStyle/>
                    <a:p>
                      <a:r>
                        <a:rPr lang="en-US" dirty="0"/>
                        <a:t>$157,000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2902326286"/>
                  </a:ext>
                </a:extLst>
              </a:tr>
              <a:tr h="381363">
                <a:tc>
                  <a:txBody>
                    <a:bodyPr/>
                    <a:lstStyle/>
                    <a:p>
                      <a:r>
                        <a:rPr lang="en-US" dirty="0"/>
                        <a:t>Clean Up &amp; Green Up</a:t>
                      </a:r>
                    </a:p>
                  </a:txBody>
                  <a:tcPr>
                    <a:solidFill>
                      <a:schemeClr val="accent6">
                        <a:lumMod val="40000"/>
                        <a:lumOff val="60000"/>
                      </a:schemeClr>
                    </a:solidFill>
                  </a:tcPr>
                </a:tc>
                <a:tc>
                  <a:txBody>
                    <a:bodyPr/>
                    <a:lstStyle/>
                    <a:p>
                      <a:r>
                        <a:rPr lang="en-US" dirty="0"/>
                        <a:t>Trash Containers &amp; Arbor Day</a:t>
                      </a:r>
                    </a:p>
                  </a:txBody>
                  <a:tcPr>
                    <a:solidFill>
                      <a:schemeClr val="accent6">
                        <a:lumMod val="40000"/>
                        <a:lumOff val="60000"/>
                      </a:schemeClr>
                    </a:solidFill>
                  </a:tcPr>
                </a:tc>
                <a:tc>
                  <a:txBody>
                    <a:bodyPr/>
                    <a:lstStyle/>
                    <a:p>
                      <a:r>
                        <a:rPr lang="en-US" dirty="0"/>
                        <a:t>$5,000</a:t>
                      </a:r>
                    </a:p>
                  </a:txBody>
                  <a:tcPr>
                    <a:solidFill>
                      <a:schemeClr val="accent6">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3813228014"/>
                  </a:ext>
                </a:extLst>
              </a:tr>
              <a:tr h="381363">
                <a:tc>
                  <a:txBody>
                    <a:bodyPr/>
                    <a:lstStyle/>
                    <a:p>
                      <a:r>
                        <a:rPr lang="en-US" dirty="0"/>
                        <a:t>MD DHCD</a:t>
                      </a:r>
                    </a:p>
                  </a:txBody>
                  <a:tcPr>
                    <a:solidFill>
                      <a:schemeClr val="accent6">
                        <a:lumMod val="40000"/>
                        <a:lumOff val="60000"/>
                      </a:schemeClr>
                    </a:solidFill>
                  </a:tcPr>
                </a:tc>
                <a:tc>
                  <a:txBody>
                    <a:bodyPr/>
                    <a:lstStyle/>
                    <a:p>
                      <a:r>
                        <a:rPr lang="en-US" dirty="0"/>
                        <a:t>Emmitsburg Façade Restoration</a:t>
                      </a:r>
                    </a:p>
                  </a:txBody>
                  <a:tcPr>
                    <a:solidFill>
                      <a:schemeClr val="accent6">
                        <a:lumMod val="40000"/>
                        <a:lumOff val="60000"/>
                      </a:schemeClr>
                    </a:solidFill>
                  </a:tcPr>
                </a:tc>
                <a:tc>
                  <a:txBody>
                    <a:bodyPr/>
                    <a:lstStyle/>
                    <a:p>
                      <a:r>
                        <a:rPr lang="en-US" dirty="0"/>
                        <a:t>$50,000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365883871"/>
                  </a:ext>
                </a:extLst>
              </a:tr>
              <a:tr h="381363">
                <a:tc>
                  <a:txBody>
                    <a:bodyPr/>
                    <a:lstStyle/>
                    <a:p>
                      <a:r>
                        <a:rPr lang="en-US" dirty="0"/>
                        <a:t>WHAA</a:t>
                      </a:r>
                    </a:p>
                  </a:txBody>
                  <a:tcPr>
                    <a:solidFill>
                      <a:schemeClr val="accent6">
                        <a:lumMod val="40000"/>
                        <a:lumOff val="60000"/>
                      </a:schemeClr>
                    </a:solidFill>
                  </a:tcPr>
                </a:tc>
                <a:tc>
                  <a:txBody>
                    <a:bodyPr/>
                    <a:lstStyle/>
                    <a:p>
                      <a:r>
                        <a:rPr lang="en-US" dirty="0"/>
                        <a:t>St. Euphemia’s School Panel</a:t>
                      </a:r>
                    </a:p>
                  </a:txBody>
                  <a:tcPr>
                    <a:solidFill>
                      <a:schemeClr val="accent6">
                        <a:lumMod val="40000"/>
                        <a:lumOff val="60000"/>
                      </a:schemeClr>
                    </a:solidFill>
                  </a:tcPr>
                </a:tc>
                <a:tc>
                  <a:txBody>
                    <a:bodyPr/>
                    <a:lstStyle/>
                    <a:p>
                      <a:r>
                        <a:rPr lang="en-US" dirty="0"/>
                        <a:t>$3,547</a:t>
                      </a:r>
                    </a:p>
                  </a:txBody>
                  <a:tcPr>
                    <a:solidFill>
                      <a:schemeClr val="accent6">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2503962833"/>
                  </a:ext>
                </a:extLst>
              </a:tr>
              <a:tr h="381363">
                <a:tc>
                  <a:txBody>
                    <a:bodyPr/>
                    <a:lstStyle/>
                    <a:p>
                      <a:r>
                        <a:rPr lang="en-US" dirty="0"/>
                        <a:t>Office of Criminal Control</a:t>
                      </a:r>
                    </a:p>
                  </a:txBody>
                  <a:tcPr>
                    <a:solidFill>
                      <a:schemeClr val="accent6">
                        <a:lumMod val="40000"/>
                        <a:lumOff val="60000"/>
                      </a:schemeClr>
                    </a:solidFill>
                  </a:tcPr>
                </a:tc>
                <a:tc>
                  <a:txBody>
                    <a:bodyPr/>
                    <a:lstStyle/>
                    <a:p>
                      <a:r>
                        <a:rPr lang="en-US" dirty="0"/>
                        <a:t>Advanced License Plate Readers</a:t>
                      </a:r>
                    </a:p>
                  </a:txBody>
                  <a:tcPr>
                    <a:solidFill>
                      <a:schemeClr val="accent6">
                        <a:lumMod val="40000"/>
                        <a:lumOff val="60000"/>
                      </a:schemeClr>
                    </a:solidFill>
                  </a:tcPr>
                </a:tc>
                <a:tc>
                  <a:txBody>
                    <a:bodyPr/>
                    <a:lstStyle/>
                    <a:p>
                      <a:r>
                        <a:rPr lang="en-US" dirty="0"/>
                        <a:t>$98,544</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3117681082"/>
                  </a:ext>
                </a:extLst>
              </a:tr>
              <a:tr h="381363">
                <a:tc>
                  <a:txBody>
                    <a:bodyPr/>
                    <a:lstStyle/>
                    <a:p>
                      <a:r>
                        <a:rPr lang="en-US" dirty="0"/>
                        <a:t>POS</a:t>
                      </a:r>
                    </a:p>
                  </a:txBody>
                  <a:tcPr>
                    <a:solidFill>
                      <a:schemeClr val="accent6">
                        <a:lumMod val="40000"/>
                        <a:lumOff val="60000"/>
                      </a:schemeClr>
                    </a:solidFill>
                  </a:tcPr>
                </a:tc>
                <a:tc>
                  <a:txBody>
                    <a:bodyPr/>
                    <a:lstStyle/>
                    <a:p>
                      <a:r>
                        <a:rPr lang="en-US" dirty="0"/>
                        <a:t>Restroom &amp; Concession Stand</a:t>
                      </a:r>
                    </a:p>
                  </a:txBody>
                  <a:tcPr>
                    <a:solidFill>
                      <a:schemeClr val="accent6">
                        <a:lumMod val="40000"/>
                        <a:lumOff val="60000"/>
                      </a:schemeClr>
                    </a:solidFill>
                  </a:tcPr>
                </a:tc>
                <a:tc>
                  <a:txBody>
                    <a:bodyPr/>
                    <a:lstStyle/>
                    <a:p>
                      <a:r>
                        <a:rPr lang="en-US" dirty="0"/>
                        <a:t>$147,980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721263888"/>
                  </a:ext>
                </a:extLst>
              </a:tr>
              <a:tr h="381363">
                <a:tc>
                  <a:txBody>
                    <a:bodyPr/>
                    <a:lstStyle/>
                    <a:p>
                      <a:r>
                        <a:rPr lang="en-US" dirty="0"/>
                        <a:t>LPPI</a:t>
                      </a:r>
                    </a:p>
                  </a:txBody>
                  <a:tcPr>
                    <a:solidFill>
                      <a:schemeClr val="accent6">
                        <a:lumMod val="40000"/>
                        <a:lumOff val="60000"/>
                      </a:schemeClr>
                    </a:solidFill>
                  </a:tcPr>
                </a:tc>
                <a:tc>
                  <a:txBody>
                    <a:bodyPr/>
                    <a:lstStyle/>
                    <a:p>
                      <a:r>
                        <a:rPr lang="en-US" dirty="0"/>
                        <a:t>Restroom &amp; Concession Stand</a:t>
                      </a:r>
                    </a:p>
                  </a:txBody>
                  <a:tcPr>
                    <a:solidFill>
                      <a:schemeClr val="accent6">
                        <a:lumMod val="40000"/>
                        <a:lumOff val="60000"/>
                      </a:schemeClr>
                    </a:solidFill>
                  </a:tcPr>
                </a:tc>
                <a:tc>
                  <a:txBody>
                    <a:bodyPr/>
                    <a:lstStyle/>
                    <a:p>
                      <a:r>
                        <a:rPr lang="en-US" dirty="0"/>
                        <a:t>$40,000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82204024"/>
                  </a:ext>
                </a:extLst>
              </a:tr>
              <a:tr h="381363">
                <a:tc>
                  <a:txBody>
                    <a:bodyPr/>
                    <a:lstStyle/>
                    <a:p>
                      <a:r>
                        <a:rPr lang="en-US" dirty="0"/>
                        <a:t>DHCD CL</a:t>
                      </a:r>
                    </a:p>
                  </a:txBody>
                  <a:tcPr>
                    <a:solidFill>
                      <a:schemeClr val="accent6">
                        <a:lumMod val="40000"/>
                        <a:lumOff val="60000"/>
                      </a:schemeClr>
                    </a:solidFill>
                  </a:tcPr>
                </a:tc>
                <a:tc>
                  <a:txBody>
                    <a:bodyPr/>
                    <a:lstStyle/>
                    <a:p>
                      <a:r>
                        <a:rPr lang="en-US" dirty="0"/>
                        <a:t>Restroom &amp; Concession Stand</a:t>
                      </a:r>
                    </a:p>
                  </a:txBody>
                  <a:tcPr>
                    <a:solidFill>
                      <a:schemeClr val="accent6">
                        <a:lumMod val="40000"/>
                        <a:lumOff val="60000"/>
                      </a:schemeClr>
                    </a:solidFill>
                  </a:tcPr>
                </a:tc>
                <a:tc>
                  <a:txBody>
                    <a:bodyPr/>
                    <a:lstStyle/>
                    <a:p>
                      <a:r>
                        <a:rPr lang="en-US" dirty="0"/>
                        <a:t>$89,020</a:t>
                      </a:r>
                    </a:p>
                  </a:txBody>
                  <a:tcPr>
                    <a:solidFill>
                      <a:schemeClr val="accent6">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1148773507"/>
                  </a:ext>
                </a:extLst>
              </a:tr>
              <a:tr h="381363">
                <a:tc>
                  <a:txBody>
                    <a:bodyPr/>
                    <a:lstStyle/>
                    <a:p>
                      <a:r>
                        <a:rPr lang="en-US" dirty="0"/>
                        <a:t>LPPI</a:t>
                      </a:r>
                    </a:p>
                  </a:txBody>
                  <a:tcPr>
                    <a:solidFill>
                      <a:schemeClr val="accent6">
                        <a:lumMod val="40000"/>
                        <a:lumOff val="60000"/>
                      </a:schemeClr>
                    </a:solidFill>
                  </a:tcPr>
                </a:tc>
                <a:tc>
                  <a:txBody>
                    <a:bodyPr/>
                    <a:lstStyle/>
                    <a:p>
                      <a:r>
                        <a:rPr lang="en-US" dirty="0"/>
                        <a:t>Memorial Park Paving</a:t>
                      </a:r>
                    </a:p>
                  </a:txBody>
                  <a:tcPr>
                    <a:solidFill>
                      <a:schemeClr val="accent6">
                        <a:lumMod val="40000"/>
                        <a:lumOff val="60000"/>
                      </a:schemeClr>
                    </a:solidFill>
                  </a:tcPr>
                </a:tc>
                <a:tc>
                  <a:txBody>
                    <a:bodyPr/>
                    <a:lstStyle/>
                    <a:p>
                      <a:r>
                        <a:rPr lang="en-US" dirty="0"/>
                        <a:t>$58,000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3020097567"/>
                  </a:ext>
                </a:extLst>
              </a:tr>
              <a:tr h="381363">
                <a:tc>
                  <a:txBody>
                    <a:bodyPr/>
                    <a:lstStyle/>
                    <a:p>
                      <a:r>
                        <a:rPr lang="en-US" dirty="0"/>
                        <a:t>LPPI</a:t>
                      </a:r>
                    </a:p>
                  </a:txBody>
                  <a:tcPr>
                    <a:solidFill>
                      <a:schemeClr val="accent6">
                        <a:lumMod val="40000"/>
                        <a:lumOff val="60000"/>
                      </a:schemeClr>
                    </a:solidFill>
                  </a:tcPr>
                </a:tc>
                <a:tc>
                  <a:txBody>
                    <a:bodyPr/>
                    <a:lstStyle/>
                    <a:p>
                      <a:r>
                        <a:rPr lang="en-US" dirty="0"/>
                        <a:t>Message Centers</a:t>
                      </a:r>
                    </a:p>
                  </a:txBody>
                  <a:tcPr>
                    <a:solidFill>
                      <a:schemeClr val="accent6">
                        <a:lumMod val="40000"/>
                        <a:lumOff val="60000"/>
                      </a:schemeClr>
                    </a:solidFill>
                  </a:tcPr>
                </a:tc>
                <a:tc>
                  <a:txBody>
                    <a:bodyPr/>
                    <a:lstStyle/>
                    <a:p>
                      <a:r>
                        <a:rPr lang="en-US" dirty="0"/>
                        <a:t>$7,500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3527996541"/>
                  </a:ext>
                </a:extLst>
              </a:tr>
              <a:tr h="381363">
                <a:tc>
                  <a:txBody>
                    <a:bodyPr/>
                    <a:lstStyle/>
                    <a:p>
                      <a:r>
                        <a:rPr lang="en-US" dirty="0"/>
                        <a:t>LPPI</a:t>
                      </a:r>
                    </a:p>
                  </a:txBody>
                  <a:tcPr>
                    <a:solidFill>
                      <a:schemeClr val="accent6">
                        <a:lumMod val="40000"/>
                        <a:lumOff val="60000"/>
                      </a:schemeClr>
                    </a:solidFill>
                  </a:tcPr>
                </a:tc>
                <a:tc>
                  <a:txBody>
                    <a:bodyPr/>
                    <a:lstStyle/>
                    <a:p>
                      <a:r>
                        <a:rPr lang="en-US" dirty="0"/>
                        <a:t>Bleacher Replacement</a:t>
                      </a:r>
                    </a:p>
                  </a:txBody>
                  <a:tcPr>
                    <a:solidFill>
                      <a:schemeClr val="accent6">
                        <a:lumMod val="40000"/>
                        <a:lumOff val="60000"/>
                      </a:schemeClr>
                    </a:solidFill>
                  </a:tcPr>
                </a:tc>
                <a:tc>
                  <a:txBody>
                    <a:bodyPr/>
                    <a:lstStyle/>
                    <a:p>
                      <a:r>
                        <a:rPr lang="en-US" dirty="0"/>
                        <a:t>$73,300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998499616"/>
                  </a:ext>
                </a:extLst>
              </a:tr>
              <a:tr h="381363">
                <a:tc>
                  <a:txBody>
                    <a:bodyPr/>
                    <a:lstStyle/>
                    <a:p>
                      <a:r>
                        <a:rPr lang="en-US" dirty="0"/>
                        <a:t>Office of Criminal Control</a:t>
                      </a:r>
                    </a:p>
                  </a:txBody>
                  <a:tcPr>
                    <a:solidFill>
                      <a:schemeClr val="accent6">
                        <a:lumMod val="40000"/>
                        <a:lumOff val="60000"/>
                      </a:schemeClr>
                    </a:solidFill>
                  </a:tcPr>
                </a:tc>
                <a:tc>
                  <a:txBody>
                    <a:bodyPr/>
                    <a:lstStyle/>
                    <a:p>
                      <a:r>
                        <a:rPr lang="en-US" dirty="0"/>
                        <a:t>State Aid for Police Protection</a:t>
                      </a:r>
                    </a:p>
                  </a:txBody>
                  <a:tcPr>
                    <a:solidFill>
                      <a:schemeClr val="accent6">
                        <a:lumMod val="40000"/>
                        <a:lumOff val="60000"/>
                      </a:schemeClr>
                    </a:solidFill>
                  </a:tcPr>
                </a:tc>
                <a:tc>
                  <a:txBody>
                    <a:bodyPr/>
                    <a:lstStyle/>
                    <a:p>
                      <a:r>
                        <a:rPr lang="en-US" dirty="0"/>
                        <a:t>$17,076</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289970349"/>
                  </a:ext>
                </a:extLst>
              </a:tr>
              <a:tr h="381363">
                <a:tc>
                  <a:txBody>
                    <a:bodyPr/>
                    <a:lstStyle/>
                    <a:p>
                      <a:r>
                        <a:rPr lang="en-US" dirty="0"/>
                        <a:t>Visit Frederick County</a:t>
                      </a:r>
                    </a:p>
                  </a:txBody>
                  <a:tcPr>
                    <a:solidFill>
                      <a:schemeClr val="accent6">
                        <a:lumMod val="40000"/>
                        <a:lumOff val="60000"/>
                      </a:schemeClr>
                    </a:solidFill>
                  </a:tcPr>
                </a:tc>
                <a:tc>
                  <a:txBody>
                    <a:bodyPr/>
                    <a:lstStyle/>
                    <a:p>
                      <a:r>
                        <a:rPr lang="en-US" dirty="0"/>
                        <a:t>Main Street Communities Fund</a:t>
                      </a:r>
                    </a:p>
                  </a:txBody>
                  <a:tcPr>
                    <a:solidFill>
                      <a:schemeClr val="accent6">
                        <a:lumMod val="40000"/>
                        <a:lumOff val="60000"/>
                      </a:schemeClr>
                    </a:solidFill>
                  </a:tcPr>
                </a:tc>
                <a:tc>
                  <a:txBody>
                    <a:bodyPr/>
                    <a:lstStyle/>
                    <a:p>
                      <a:r>
                        <a:rPr lang="en-US" dirty="0"/>
                        <a:t>$10,000</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3537544590"/>
                  </a:ext>
                </a:extLst>
              </a:tr>
            </a:tbl>
          </a:graphicData>
        </a:graphic>
      </p:graphicFrame>
      <p:sp>
        <p:nvSpPr>
          <p:cNvPr id="7" name="Slide Number Placeholder 6">
            <a:extLst>
              <a:ext uri="{FF2B5EF4-FFF2-40B4-BE49-F238E27FC236}">
                <a16:creationId xmlns:a16="http://schemas.microsoft.com/office/drawing/2014/main" id="{61F5BCEB-7369-F20E-5EF8-47EF2B177418}"/>
              </a:ext>
            </a:extLst>
          </p:cNvPr>
          <p:cNvSpPr>
            <a:spLocks noGrp="1"/>
          </p:cNvSpPr>
          <p:nvPr>
            <p:ph type="sldNum" sz="quarter" idx="12"/>
          </p:nvPr>
        </p:nvSpPr>
        <p:spPr>
          <a:xfrm>
            <a:off x="6908426" y="5460961"/>
            <a:ext cx="2194560" cy="1397039"/>
          </a:xfrm>
        </p:spPr>
        <p:txBody>
          <a:bodyPr/>
          <a:lstStyle/>
          <a:p>
            <a:fld id="{41597707-FBF8-4415-A3B1-7F44884DE5C3}" type="slidenum">
              <a:rPr lang="en-US" sz="1200" smtClean="0">
                <a:solidFill>
                  <a:schemeClr val="tx1">
                    <a:alpha val="20000"/>
                  </a:schemeClr>
                </a:solidFill>
              </a:rPr>
              <a:pPr/>
              <a:t>87</a:t>
            </a:fld>
            <a:endParaRPr lang="en-US" sz="1200" dirty="0">
              <a:solidFill>
                <a:schemeClr val="tx1">
                  <a:alpha val="20000"/>
                </a:schemeClr>
              </a:solidFill>
            </a:endParaRPr>
          </a:p>
        </p:txBody>
      </p:sp>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3B5060C5-666A-1593-11C9-55CB96ACA686}"/>
                  </a:ext>
                </a:extLst>
              </p14:cNvPr>
              <p14:cNvContentPartPr/>
              <p14:nvPr/>
            </p14:nvContentPartPr>
            <p14:xfrm>
              <a:off x="8058985" y="1355634"/>
              <a:ext cx="258480" cy="213840"/>
            </p14:xfrm>
          </p:contentPart>
        </mc:Choice>
        <mc:Fallback xmlns="">
          <p:pic>
            <p:nvPicPr>
              <p:cNvPr id="19" name="Ink 18">
                <a:extLst>
                  <a:ext uri="{FF2B5EF4-FFF2-40B4-BE49-F238E27FC236}">
                    <a16:creationId xmlns:a16="http://schemas.microsoft.com/office/drawing/2014/main" id="{3B5060C5-666A-1593-11C9-55CB96ACA686}"/>
                  </a:ext>
                </a:extLst>
              </p:cNvPr>
              <p:cNvPicPr/>
              <p:nvPr/>
            </p:nvPicPr>
            <p:blipFill>
              <a:blip r:embed="rId3"/>
              <a:stretch>
                <a:fillRect/>
              </a:stretch>
            </p:blipFill>
            <p:spPr>
              <a:xfrm>
                <a:off x="8050345" y="1346994"/>
                <a:ext cx="27612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EB5D905E-3147-0D69-D1A5-7EDEAD77378D}"/>
                  </a:ext>
                </a:extLst>
              </p14:cNvPr>
              <p14:cNvContentPartPr/>
              <p14:nvPr/>
            </p14:nvContentPartPr>
            <p14:xfrm>
              <a:off x="8080225" y="1718154"/>
              <a:ext cx="264600" cy="222840"/>
            </p14:xfrm>
          </p:contentPart>
        </mc:Choice>
        <mc:Fallback xmlns="">
          <p:pic>
            <p:nvPicPr>
              <p:cNvPr id="20" name="Ink 19">
                <a:extLst>
                  <a:ext uri="{FF2B5EF4-FFF2-40B4-BE49-F238E27FC236}">
                    <a16:creationId xmlns:a16="http://schemas.microsoft.com/office/drawing/2014/main" id="{EB5D905E-3147-0D69-D1A5-7EDEAD77378D}"/>
                  </a:ext>
                </a:extLst>
              </p:cNvPr>
              <p:cNvPicPr/>
              <p:nvPr/>
            </p:nvPicPr>
            <p:blipFill>
              <a:blip r:embed="rId5"/>
              <a:stretch>
                <a:fillRect/>
              </a:stretch>
            </p:blipFill>
            <p:spPr>
              <a:xfrm>
                <a:off x="8071585" y="1709154"/>
                <a:ext cx="28224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1E724F14-798D-D150-5E2F-8558465C3D0D}"/>
                  </a:ext>
                </a:extLst>
              </p14:cNvPr>
              <p14:cNvContentPartPr/>
              <p14:nvPr/>
            </p14:nvContentPartPr>
            <p14:xfrm>
              <a:off x="8101465" y="2081754"/>
              <a:ext cx="262080" cy="236520"/>
            </p14:xfrm>
          </p:contentPart>
        </mc:Choice>
        <mc:Fallback xmlns="">
          <p:pic>
            <p:nvPicPr>
              <p:cNvPr id="24" name="Ink 23">
                <a:extLst>
                  <a:ext uri="{FF2B5EF4-FFF2-40B4-BE49-F238E27FC236}">
                    <a16:creationId xmlns:a16="http://schemas.microsoft.com/office/drawing/2014/main" id="{1E724F14-798D-D150-5E2F-8558465C3D0D}"/>
                  </a:ext>
                </a:extLst>
              </p:cNvPr>
              <p:cNvPicPr/>
              <p:nvPr/>
            </p:nvPicPr>
            <p:blipFill>
              <a:blip r:embed="rId7"/>
              <a:stretch>
                <a:fillRect/>
              </a:stretch>
            </p:blipFill>
            <p:spPr>
              <a:xfrm>
                <a:off x="8092825" y="2073114"/>
                <a:ext cx="27972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128BDA8C-8C1E-85D6-9568-21B65C6813E4}"/>
                  </a:ext>
                </a:extLst>
              </p14:cNvPr>
              <p14:cNvContentPartPr/>
              <p14:nvPr/>
            </p14:nvContentPartPr>
            <p14:xfrm>
              <a:off x="8091025" y="2469114"/>
              <a:ext cx="291240" cy="249480"/>
            </p14:xfrm>
          </p:contentPart>
        </mc:Choice>
        <mc:Fallback xmlns="">
          <p:pic>
            <p:nvPicPr>
              <p:cNvPr id="25" name="Ink 24">
                <a:extLst>
                  <a:ext uri="{FF2B5EF4-FFF2-40B4-BE49-F238E27FC236}">
                    <a16:creationId xmlns:a16="http://schemas.microsoft.com/office/drawing/2014/main" id="{128BDA8C-8C1E-85D6-9568-21B65C6813E4}"/>
                  </a:ext>
                </a:extLst>
              </p:cNvPr>
              <p:cNvPicPr/>
              <p:nvPr/>
            </p:nvPicPr>
            <p:blipFill>
              <a:blip r:embed="rId9"/>
              <a:stretch>
                <a:fillRect/>
              </a:stretch>
            </p:blipFill>
            <p:spPr>
              <a:xfrm>
                <a:off x="8082385" y="2460474"/>
                <a:ext cx="308880" cy="267120"/>
              </a:xfrm>
              <a:prstGeom prst="rect">
                <a:avLst/>
              </a:prstGeom>
            </p:spPr>
          </p:pic>
        </mc:Fallback>
      </mc:AlternateContent>
      <p:grpSp>
        <p:nvGrpSpPr>
          <p:cNvPr id="29" name="Group 28">
            <a:extLst>
              <a:ext uri="{FF2B5EF4-FFF2-40B4-BE49-F238E27FC236}">
                <a16:creationId xmlns:a16="http://schemas.microsoft.com/office/drawing/2014/main" id="{660F2017-8573-3F49-B463-51E90A6AC301}"/>
              </a:ext>
            </a:extLst>
          </p:cNvPr>
          <p:cNvGrpSpPr/>
          <p:nvPr/>
        </p:nvGrpSpPr>
        <p:grpSpPr>
          <a:xfrm>
            <a:off x="7952785" y="2959434"/>
            <a:ext cx="430920" cy="1102320"/>
            <a:chOff x="7952785" y="2959434"/>
            <a:chExt cx="430920" cy="1102320"/>
          </a:xfrm>
        </p:grpSpPr>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FB1AFAB7-7FA0-7D86-9B43-2668B14D3FE5}"/>
                    </a:ext>
                  </a:extLst>
                </p14:cNvPr>
                <p14:cNvContentPartPr/>
                <p14:nvPr/>
              </p14:nvContentPartPr>
              <p14:xfrm>
                <a:off x="8027305" y="2959434"/>
                <a:ext cx="356400" cy="347760"/>
              </p14:xfrm>
            </p:contentPart>
          </mc:Choice>
          <mc:Fallback xmlns="">
            <p:pic>
              <p:nvPicPr>
                <p:cNvPr id="26" name="Ink 25">
                  <a:extLst>
                    <a:ext uri="{FF2B5EF4-FFF2-40B4-BE49-F238E27FC236}">
                      <a16:creationId xmlns:a16="http://schemas.microsoft.com/office/drawing/2014/main" id="{FB1AFAB7-7FA0-7D86-9B43-2668B14D3FE5}"/>
                    </a:ext>
                  </a:extLst>
                </p:cNvPr>
                <p:cNvPicPr/>
                <p:nvPr/>
              </p:nvPicPr>
              <p:blipFill>
                <a:blip r:embed="rId11"/>
                <a:stretch>
                  <a:fillRect/>
                </a:stretch>
              </p:blipFill>
              <p:spPr>
                <a:xfrm>
                  <a:off x="8018305" y="2950794"/>
                  <a:ext cx="37404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84DD3D8C-B804-78E8-883C-1C7B5B0D55B8}"/>
                    </a:ext>
                  </a:extLst>
                </p14:cNvPr>
                <p14:cNvContentPartPr/>
                <p14:nvPr/>
              </p14:nvContentPartPr>
              <p14:xfrm>
                <a:off x="8027305" y="3394674"/>
                <a:ext cx="301320" cy="282960"/>
              </p14:xfrm>
            </p:contentPart>
          </mc:Choice>
          <mc:Fallback xmlns="">
            <p:pic>
              <p:nvPicPr>
                <p:cNvPr id="27" name="Ink 26">
                  <a:extLst>
                    <a:ext uri="{FF2B5EF4-FFF2-40B4-BE49-F238E27FC236}">
                      <a16:creationId xmlns:a16="http://schemas.microsoft.com/office/drawing/2014/main" id="{84DD3D8C-B804-78E8-883C-1C7B5B0D55B8}"/>
                    </a:ext>
                  </a:extLst>
                </p:cNvPr>
                <p:cNvPicPr/>
                <p:nvPr/>
              </p:nvPicPr>
              <p:blipFill>
                <a:blip r:embed="rId13"/>
                <a:stretch>
                  <a:fillRect/>
                </a:stretch>
              </p:blipFill>
              <p:spPr>
                <a:xfrm>
                  <a:off x="8018305" y="3386034"/>
                  <a:ext cx="31896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7F22C150-0953-2C2D-63E9-590C3133E723}"/>
                    </a:ext>
                  </a:extLst>
                </p14:cNvPr>
                <p14:cNvContentPartPr/>
                <p14:nvPr/>
              </p14:nvContentPartPr>
              <p14:xfrm>
                <a:off x="7952785" y="3801474"/>
                <a:ext cx="290520" cy="260280"/>
              </p14:xfrm>
            </p:contentPart>
          </mc:Choice>
          <mc:Fallback xmlns="">
            <p:pic>
              <p:nvPicPr>
                <p:cNvPr id="28" name="Ink 27">
                  <a:extLst>
                    <a:ext uri="{FF2B5EF4-FFF2-40B4-BE49-F238E27FC236}">
                      <a16:creationId xmlns:a16="http://schemas.microsoft.com/office/drawing/2014/main" id="{7F22C150-0953-2C2D-63E9-590C3133E723}"/>
                    </a:ext>
                  </a:extLst>
                </p:cNvPr>
                <p:cNvPicPr/>
                <p:nvPr/>
              </p:nvPicPr>
              <p:blipFill>
                <a:blip r:embed="rId15"/>
                <a:stretch>
                  <a:fillRect/>
                </a:stretch>
              </p:blipFill>
              <p:spPr>
                <a:xfrm>
                  <a:off x="7944145" y="3792474"/>
                  <a:ext cx="308160" cy="277920"/>
                </a:xfrm>
                <a:prstGeom prst="rect">
                  <a:avLst/>
                </a:prstGeom>
              </p:spPr>
            </p:pic>
          </mc:Fallback>
        </mc:AlternateContent>
      </p:grpSp>
      <p:grpSp>
        <p:nvGrpSpPr>
          <p:cNvPr id="34" name="Group 33">
            <a:extLst>
              <a:ext uri="{FF2B5EF4-FFF2-40B4-BE49-F238E27FC236}">
                <a16:creationId xmlns:a16="http://schemas.microsoft.com/office/drawing/2014/main" id="{1331727F-5662-CABF-FD9B-D3FFEF77577E}"/>
              </a:ext>
            </a:extLst>
          </p:cNvPr>
          <p:cNvGrpSpPr/>
          <p:nvPr/>
        </p:nvGrpSpPr>
        <p:grpSpPr>
          <a:xfrm>
            <a:off x="7952785" y="4220874"/>
            <a:ext cx="369720" cy="1382400"/>
            <a:chOff x="7952785" y="4220874"/>
            <a:chExt cx="369720" cy="1382400"/>
          </a:xfrm>
        </p:grpSpPr>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2CB83472-E5E6-23E7-2201-9C7FC4512B71}"/>
                    </a:ext>
                  </a:extLst>
                </p14:cNvPr>
                <p14:cNvContentPartPr/>
                <p14:nvPr/>
              </p14:nvContentPartPr>
              <p14:xfrm>
                <a:off x="7952785" y="4231314"/>
                <a:ext cx="187560" cy="236160"/>
              </p14:xfrm>
            </p:contentPart>
          </mc:Choice>
          <mc:Fallback xmlns="">
            <p:pic>
              <p:nvPicPr>
                <p:cNvPr id="21" name="Ink 20">
                  <a:extLst>
                    <a:ext uri="{FF2B5EF4-FFF2-40B4-BE49-F238E27FC236}">
                      <a16:creationId xmlns:a16="http://schemas.microsoft.com/office/drawing/2014/main" id="{2CB83472-E5E6-23E7-2201-9C7FC4512B71}"/>
                    </a:ext>
                  </a:extLst>
                </p:cNvPr>
                <p:cNvPicPr/>
                <p:nvPr/>
              </p:nvPicPr>
              <p:blipFill>
                <a:blip r:embed="rId17"/>
                <a:stretch>
                  <a:fillRect/>
                </a:stretch>
              </p:blipFill>
              <p:spPr>
                <a:xfrm>
                  <a:off x="7944145" y="4222674"/>
                  <a:ext cx="20520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9C419E2F-7F2B-AB91-C989-4D4E65D52C7F}"/>
                    </a:ext>
                  </a:extLst>
                </p14:cNvPr>
                <p14:cNvContentPartPr/>
                <p14:nvPr/>
              </p14:nvContentPartPr>
              <p14:xfrm>
                <a:off x="7959265" y="4220874"/>
                <a:ext cx="206640" cy="239400"/>
              </p14:xfrm>
            </p:contentPart>
          </mc:Choice>
          <mc:Fallback xmlns="">
            <p:pic>
              <p:nvPicPr>
                <p:cNvPr id="22" name="Ink 21">
                  <a:extLst>
                    <a:ext uri="{FF2B5EF4-FFF2-40B4-BE49-F238E27FC236}">
                      <a16:creationId xmlns:a16="http://schemas.microsoft.com/office/drawing/2014/main" id="{9C419E2F-7F2B-AB91-C989-4D4E65D52C7F}"/>
                    </a:ext>
                  </a:extLst>
                </p:cNvPr>
                <p:cNvPicPr/>
                <p:nvPr/>
              </p:nvPicPr>
              <p:blipFill>
                <a:blip r:embed="rId19"/>
                <a:stretch>
                  <a:fillRect/>
                </a:stretch>
              </p:blipFill>
              <p:spPr>
                <a:xfrm>
                  <a:off x="7950625" y="4212234"/>
                  <a:ext cx="22428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3D5D706E-B5C6-B1F1-E6A1-887F59F3DE58}"/>
                    </a:ext>
                  </a:extLst>
                </p14:cNvPr>
                <p14:cNvContentPartPr/>
                <p14:nvPr/>
              </p14:nvContentPartPr>
              <p14:xfrm>
                <a:off x="8016865" y="4588434"/>
                <a:ext cx="305640" cy="231120"/>
              </p14:xfrm>
            </p:contentPart>
          </mc:Choice>
          <mc:Fallback xmlns="">
            <p:pic>
              <p:nvPicPr>
                <p:cNvPr id="30" name="Ink 29">
                  <a:extLst>
                    <a:ext uri="{FF2B5EF4-FFF2-40B4-BE49-F238E27FC236}">
                      <a16:creationId xmlns:a16="http://schemas.microsoft.com/office/drawing/2014/main" id="{3D5D706E-B5C6-B1F1-E6A1-887F59F3DE58}"/>
                    </a:ext>
                  </a:extLst>
                </p:cNvPr>
                <p:cNvPicPr/>
                <p:nvPr/>
              </p:nvPicPr>
              <p:blipFill>
                <a:blip r:embed="rId21"/>
                <a:stretch>
                  <a:fillRect/>
                </a:stretch>
              </p:blipFill>
              <p:spPr>
                <a:xfrm>
                  <a:off x="8007865" y="4579794"/>
                  <a:ext cx="32328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F9E52942-CB54-5B13-C75A-D175FF6684E9}"/>
                    </a:ext>
                  </a:extLst>
                </p14:cNvPr>
                <p14:cNvContentPartPr/>
                <p14:nvPr/>
              </p14:nvContentPartPr>
              <p14:xfrm>
                <a:off x="8006065" y="4925754"/>
                <a:ext cx="301680" cy="304200"/>
              </p14:xfrm>
            </p:contentPart>
          </mc:Choice>
          <mc:Fallback xmlns="">
            <p:pic>
              <p:nvPicPr>
                <p:cNvPr id="31" name="Ink 30">
                  <a:extLst>
                    <a:ext uri="{FF2B5EF4-FFF2-40B4-BE49-F238E27FC236}">
                      <a16:creationId xmlns:a16="http://schemas.microsoft.com/office/drawing/2014/main" id="{F9E52942-CB54-5B13-C75A-D175FF6684E9}"/>
                    </a:ext>
                  </a:extLst>
                </p:cNvPr>
                <p:cNvPicPr/>
                <p:nvPr/>
              </p:nvPicPr>
              <p:blipFill>
                <a:blip r:embed="rId23"/>
                <a:stretch>
                  <a:fillRect/>
                </a:stretch>
              </p:blipFill>
              <p:spPr>
                <a:xfrm>
                  <a:off x="7997065" y="4916754"/>
                  <a:ext cx="31932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7E5728AB-4D7D-CBFC-6E79-A59FB7129A5A}"/>
                    </a:ext>
                  </a:extLst>
                </p14:cNvPr>
                <p14:cNvContentPartPr/>
                <p14:nvPr/>
              </p14:nvContentPartPr>
              <p14:xfrm>
                <a:off x="8006065" y="5321034"/>
                <a:ext cx="260280" cy="282240"/>
              </p14:xfrm>
            </p:contentPart>
          </mc:Choice>
          <mc:Fallback xmlns="">
            <p:pic>
              <p:nvPicPr>
                <p:cNvPr id="33" name="Ink 32">
                  <a:extLst>
                    <a:ext uri="{FF2B5EF4-FFF2-40B4-BE49-F238E27FC236}">
                      <a16:creationId xmlns:a16="http://schemas.microsoft.com/office/drawing/2014/main" id="{7E5728AB-4D7D-CBFC-6E79-A59FB7129A5A}"/>
                    </a:ext>
                  </a:extLst>
                </p:cNvPr>
                <p:cNvPicPr/>
                <p:nvPr/>
              </p:nvPicPr>
              <p:blipFill>
                <a:blip r:embed="rId25"/>
                <a:stretch>
                  <a:fillRect/>
                </a:stretch>
              </p:blipFill>
              <p:spPr>
                <a:xfrm>
                  <a:off x="7997065" y="5312034"/>
                  <a:ext cx="277920" cy="299880"/>
                </a:xfrm>
                <a:prstGeom prst="rect">
                  <a:avLst/>
                </a:prstGeom>
              </p:spPr>
            </p:pic>
          </mc:Fallback>
        </mc:AlternateContent>
      </p:grpSp>
      <p:grpSp>
        <p:nvGrpSpPr>
          <p:cNvPr id="37" name="Group 36">
            <a:extLst>
              <a:ext uri="{FF2B5EF4-FFF2-40B4-BE49-F238E27FC236}">
                <a16:creationId xmlns:a16="http://schemas.microsoft.com/office/drawing/2014/main" id="{304D336B-454D-336B-5488-182EAB8129DF}"/>
              </a:ext>
            </a:extLst>
          </p:cNvPr>
          <p:cNvGrpSpPr/>
          <p:nvPr/>
        </p:nvGrpSpPr>
        <p:grpSpPr>
          <a:xfrm>
            <a:off x="7941985" y="5832954"/>
            <a:ext cx="250920" cy="760680"/>
            <a:chOff x="7941985" y="5832954"/>
            <a:chExt cx="250920" cy="760680"/>
          </a:xfrm>
        </p:grpSpPr>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91D98DDF-0FBF-F682-8AD3-EB041C33914A}"/>
                    </a:ext>
                  </a:extLst>
                </p14:cNvPr>
                <p14:cNvContentPartPr/>
                <p14:nvPr/>
              </p14:nvContentPartPr>
              <p14:xfrm>
                <a:off x="7941985" y="5832954"/>
                <a:ext cx="250920" cy="407520"/>
              </p14:xfrm>
            </p:contentPart>
          </mc:Choice>
          <mc:Fallback xmlns="">
            <p:pic>
              <p:nvPicPr>
                <p:cNvPr id="35" name="Ink 34">
                  <a:extLst>
                    <a:ext uri="{FF2B5EF4-FFF2-40B4-BE49-F238E27FC236}">
                      <a16:creationId xmlns:a16="http://schemas.microsoft.com/office/drawing/2014/main" id="{91D98DDF-0FBF-F682-8AD3-EB041C33914A}"/>
                    </a:ext>
                  </a:extLst>
                </p:cNvPr>
                <p:cNvPicPr/>
                <p:nvPr/>
              </p:nvPicPr>
              <p:blipFill>
                <a:blip r:embed="rId27"/>
                <a:stretch>
                  <a:fillRect/>
                </a:stretch>
              </p:blipFill>
              <p:spPr>
                <a:xfrm>
                  <a:off x="7933345" y="5823954"/>
                  <a:ext cx="268560" cy="425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a16="http://schemas.microsoft.com/office/drawing/2014/main" id="{4812B15F-6DCE-4C4D-9F8B-34E2C611EF8F}"/>
                    </a:ext>
                  </a:extLst>
                </p14:cNvPr>
                <p14:cNvContentPartPr/>
                <p14:nvPr/>
              </p14:nvContentPartPr>
              <p14:xfrm>
                <a:off x="7941985" y="6357114"/>
                <a:ext cx="190800" cy="236520"/>
              </p14:xfrm>
            </p:contentPart>
          </mc:Choice>
          <mc:Fallback xmlns="">
            <p:pic>
              <p:nvPicPr>
                <p:cNvPr id="36" name="Ink 35">
                  <a:extLst>
                    <a:ext uri="{FF2B5EF4-FFF2-40B4-BE49-F238E27FC236}">
                      <a16:creationId xmlns:a16="http://schemas.microsoft.com/office/drawing/2014/main" id="{4812B15F-6DCE-4C4D-9F8B-34E2C611EF8F}"/>
                    </a:ext>
                  </a:extLst>
                </p:cNvPr>
                <p:cNvPicPr/>
                <p:nvPr/>
              </p:nvPicPr>
              <p:blipFill>
                <a:blip r:embed="rId29"/>
                <a:stretch>
                  <a:fillRect/>
                </a:stretch>
              </p:blipFill>
              <p:spPr>
                <a:xfrm>
                  <a:off x="7933345" y="6348474"/>
                  <a:ext cx="208440" cy="254160"/>
                </a:xfrm>
                <a:prstGeom prst="rect">
                  <a:avLst/>
                </a:prstGeom>
              </p:spPr>
            </p:pic>
          </mc:Fallback>
        </mc:AlternateContent>
      </p:grpSp>
    </p:spTree>
    <p:extLst>
      <p:ext uri="{BB962C8B-B14F-4D97-AF65-F5344CB8AC3E}">
        <p14:creationId xmlns:p14="http://schemas.microsoft.com/office/powerpoint/2010/main" val="11805494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40000"/>
                <a:lumOff val="60000"/>
              </a:schemeClr>
            </a:gs>
            <a:gs pos="0">
              <a:schemeClr val="accent6">
                <a:lumMod val="20000"/>
                <a:lumOff val="80000"/>
              </a:schemeClr>
            </a:gs>
            <a:gs pos="74000">
              <a:schemeClr val="accent6">
                <a:lumMod val="60000"/>
                <a:lumOff val="40000"/>
              </a:schemeClr>
            </a:gs>
            <a:gs pos="83000">
              <a:schemeClr val="accent6">
                <a:lumMod val="75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323" y="76200"/>
            <a:ext cx="8583353" cy="857687"/>
          </a:xfrm>
          <a:noFill/>
        </p:spPr>
        <p:txBody>
          <a:bodyPr>
            <a:noAutofit/>
          </a:bodyPr>
          <a:lstStyle/>
          <a:p>
            <a:r>
              <a:rPr lang="en-US" sz="3600" b="1" dirty="0">
                <a:solidFill>
                  <a:schemeClr val="accent6">
                    <a:lumMod val="75000"/>
                  </a:schemeClr>
                </a:solidFill>
              </a:rPr>
              <a:t>Grants Applied For In FY 2023	        *Continued..</a:t>
            </a:r>
          </a:p>
        </p:txBody>
      </p:sp>
      <p:sp>
        <p:nvSpPr>
          <p:cNvPr id="3" name="Slide Number Placeholder 2"/>
          <p:cNvSpPr>
            <a:spLocks noGrp="1"/>
          </p:cNvSpPr>
          <p:nvPr>
            <p:ph type="sldNum" sz="quarter" idx="12"/>
          </p:nvPr>
        </p:nvSpPr>
        <p:spPr>
          <a:xfrm>
            <a:off x="6949440" y="5446784"/>
            <a:ext cx="2194560" cy="1397039"/>
          </a:xfrm>
        </p:spPr>
        <p:txBody>
          <a:bodyPr/>
          <a:lstStyle/>
          <a:p>
            <a:fld id="{41597707-FBF8-4415-A3B1-7F44884DE5C3}" type="slidenum">
              <a:rPr lang="en-US" sz="1200" smtClean="0">
                <a:solidFill>
                  <a:schemeClr val="tx1">
                    <a:alpha val="20000"/>
                  </a:schemeClr>
                </a:solidFill>
              </a:rPr>
              <a:pPr/>
              <a:t>88</a:t>
            </a:fld>
            <a:endParaRPr lang="en-US" sz="1200" dirty="0">
              <a:solidFill>
                <a:schemeClr val="tx1">
                  <a:alpha val="20000"/>
                </a:schemeClr>
              </a:solidFill>
            </a:endParaRPr>
          </a:p>
        </p:txBody>
      </p:sp>
      <p:graphicFrame>
        <p:nvGraphicFramePr>
          <p:cNvPr id="7" name="Table 7">
            <a:extLst>
              <a:ext uri="{FF2B5EF4-FFF2-40B4-BE49-F238E27FC236}">
                <a16:creationId xmlns:a16="http://schemas.microsoft.com/office/drawing/2014/main" id="{962D3FF8-E69C-A63E-4734-C259758D8D38}"/>
              </a:ext>
            </a:extLst>
          </p:cNvPr>
          <p:cNvGraphicFramePr>
            <a:graphicFrameLocks noGrp="1"/>
          </p:cNvGraphicFramePr>
          <p:nvPr>
            <p:ph idx="1"/>
            <p:extLst>
              <p:ext uri="{D42A27DB-BD31-4B8C-83A1-F6EECF244321}">
                <p14:modId xmlns:p14="http://schemas.microsoft.com/office/powerpoint/2010/main" val="1046658006"/>
              </p:ext>
            </p:extLst>
          </p:nvPr>
        </p:nvGraphicFramePr>
        <p:xfrm>
          <a:off x="162146" y="1066800"/>
          <a:ext cx="8829454" cy="5467787"/>
        </p:xfrm>
        <a:graphic>
          <a:graphicData uri="http://schemas.openxmlformats.org/drawingml/2006/table">
            <a:tbl>
              <a:tblPr firstRow="1" bandRow="1">
                <a:tableStyleId>{5C22544A-7EE6-4342-B048-85BDC9FD1C3A}</a:tableStyleId>
              </a:tblPr>
              <a:tblGrid>
                <a:gridCol w="1770294">
                  <a:extLst>
                    <a:ext uri="{9D8B030D-6E8A-4147-A177-3AD203B41FA5}">
                      <a16:colId xmlns:a16="http://schemas.microsoft.com/office/drawing/2014/main" val="1924532973"/>
                    </a:ext>
                  </a:extLst>
                </a:gridCol>
                <a:gridCol w="3332778">
                  <a:extLst>
                    <a:ext uri="{9D8B030D-6E8A-4147-A177-3AD203B41FA5}">
                      <a16:colId xmlns:a16="http://schemas.microsoft.com/office/drawing/2014/main" val="441616996"/>
                    </a:ext>
                  </a:extLst>
                </a:gridCol>
                <a:gridCol w="1916347">
                  <a:extLst>
                    <a:ext uri="{9D8B030D-6E8A-4147-A177-3AD203B41FA5}">
                      <a16:colId xmlns:a16="http://schemas.microsoft.com/office/drawing/2014/main" val="596387862"/>
                    </a:ext>
                  </a:extLst>
                </a:gridCol>
                <a:gridCol w="1810035">
                  <a:extLst>
                    <a:ext uri="{9D8B030D-6E8A-4147-A177-3AD203B41FA5}">
                      <a16:colId xmlns:a16="http://schemas.microsoft.com/office/drawing/2014/main" val="1269654739"/>
                    </a:ext>
                  </a:extLst>
                </a:gridCol>
              </a:tblGrid>
              <a:tr h="530027">
                <a:tc>
                  <a:txBody>
                    <a:bodyPr/>
                    <a:lstStyle/>
                    <a:p>
                      <a:r>
                        <a:rPr lang="en-US" dirty="0"/>
                        <a:t>Grant Number:</a:t>
                      </a:r>
                    </a:p>
                  </a:txBody>
                  <a:tcPr>
                    <a:solidFill>
                      <a:schemeClr val="accent6">
                        <a:lumMod val="75000"/>
                      </a:schemeClr>
                    </a:solidFill>
                  </a:tcPr>
                </a:tc>
                <a:tc>
                  <a:txBody>
                    <a:bodyPr/>
                    <a:lstStyle/>
                    <a:p>
                      <a:pPr algn="ctr"/>
                      <a:r>
                        <a:rPr lang="en-US" dirty="0"/>
                        <a:t>Name:</a:t>
                      </a:r>
                    </a:p>
                  </a:txBody>
                  <a:tcPr>
                    <a:solidFill>
                      <a:schemeClr val="accent6">
                        <a:lumMod val="75000"/>
                      </a:schemeClr>
                    </a:solidFill>
                  </a:tcPr>
                </a:tc>
                <a:tc>
                  <a:txBody>
                    <a:bodyPr/>
                    <a:lstStyle/>
                    <a:p>
                      <a:pPr algn="ctr"/>
                      <a:r>
                        <a:rPr lang="en-US" dirty="0"/>
                        <a:t>Amount:</a:t>
                      </a:r>
                    </a:p>
                  </a:txBody>
                  <a:tcPr>
                    <a:solidFill>
                      <a:schemeClr val="accent6">
                        <a:lumMod val="75000"/>
                      </a:schemeClr>
                    </a:solidFill>
                  </a:tcPr>
                </a:tc>
                <a:tc>
                  <a:txBody>
                    <a:bodyPr/>
                    <a:lstStyle/>
                    <a:p>
                      <a:pPr algn="r"/>
                      <a:r>
                        <a:rPr lang="en-US" dirty="0"/>
                        <a:t>Status:</a:t>
                      </a:r>
                    </a:p>
                  </a:txBody>
                  <a:tcPr>
                    <a:solidFill>
                      <a:schemeClr val="accent6">
                        <a:lumMod val="75000"/>
                      </a:schemeClr>
                    </a:solidFill>
                  </a:tcPr>
                </a:tc>
                <a:extLst>
                  <a:ext uri="{0D108BD9-81ED-4DB2-BD59-A6C34878D82A}">
                    <a16:rowId xmlns:a16="http://schemas.microsoft.com/office/drawing/2014/main" val="3784176918"/>
                  </a:ext>
                </a:extLst>
              </a:tr>
              <a:tr h="620821">
                <a:tc>
                  <a:txBody>
                    <a:bodyPr/>
                    <a:lstStyle/>
                    <a:p>
                      <a:r>
                        <a:rPr lang="en-US" dirty="0"/>
                        <a:t>23-1</a:t>
                      </a:r>
                    </a:p>
                  </a:txBody>
                  <a:tcPr>
                    <a:solidFill>
                      <a:schemeClr val="accent6">
                        <a:lumMod val="40000"/>
                        <a:lumOff val="60000"/>
                      </a:schemeClr>
                    </a:solidFill>
                  </a:tcPr>
                </a:tc>
                <a:tc>
                  <a:txBody>
                    <a:bodyPr/>
                    <a:lstStyle/>
                    <a:p>
                      <a:r>
                        <a:rPr lang="en-US" dirty="0"/>
                        <a:t>TRIPP Historic Walking Tour and Visit Emmitsburg Website</a:t>
                      </a:r>
                    </a:p>
                  </a:txBody>
                  <a:tcPr>
                    <a:solidFill>
                      <a:schemeClr val="accent6">
                        <a:lumMod val="40000"/>
                        <a:lumOff val="60000"/>
                      </a:schemeClr>
                    </a:solidFill>
                  </a:tcPr>
                </a:tc>
                <a:tc>
                  <a:txBody>
                    <a:bodyPr/>
                    <a:lstStyle/>
                    <a:p>
                      <a:r>
                        <a:rPr lang="en-US" dirty="0"/>
                        <a:t>$9,750.00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2046211367"/>
                  </a:ext>
                </a:extLst>
              </a:tr>
              <a:tr h="620821">
                <a:tc>
                  <a:txBody>
                    <a:bodyPr/>
                    <a:lstStyle/>
                    <a:p>
                      <a:r>
                        <a:rPr lang="en-US" dirty="0"/>
                        <a:t>23-3</a:t>
                      </a:r>
                    </a:p>
                  </a:txBody>
                  <a:tcPr>
                    <a:solidFill>
                      <a:schemeClr val="accent6">
                        <a:lumMod val="40000"/>
                        <a:lumOff val="60000"/>
                      </a:schemeClr>
                    </a:solidFill>
                  </a:tcPr>
                </a:tc>
                <a:tc>
                  <a:txBody>
                    <a:bodyPr/>
                    <a:lstStyle/>
                    <a:p>
                      <a:r>
                        <a:rPr lang="en-US" dirty="0"/>
                        <a:t>TRIPP Emmitsburg Advertising Grant</a:t>
                      </a:r>
                    </a:p>
                  </a:txBody>
                  <a:tcPr>
                    <a:solidFill>
                      <a:schemeClr val="accent6">
                        <a:lumMod val="40000"/>
                        <a:lumOff val="60000"/>
                      </a:schemeClr>
                    </a:solidFill>
                  </a:tcPr>
                </a:tc>
                <a:tc>
                  <a:txBody>
                    <a:bodyPr/>
                    <a:lstStyle/>
                    <a:p>
                      <a:r>
                        <a:rPr lang="en-US" dirty="0"/>
                        <a:t>$1,963.00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1907231300"/>
                  </a:ext>
                </a:extLst>
              </a:tr>
              <a:tr h="620821">
                <a:tc>
                  <a:txBody>
                    <a:bodyPr/>
                    <a:lstStyle/>
                    <a:p>
                      <a:r>
                        <a:rPr lang="en-US" dirty="0"/>
                        <a:t>23-4</a:t>
                      </a:r>
                    </a:p>
                  </a:txBody>
                  <a:tcPr>
                    <a:solidFill>
                      <a:schemeClr val="accent6">
                        <a:lumMod val="40000"/>
                        <a:lumOff val="60000"/>
                      </a:schemeClr>
                    </a:solidFill>
                  </a:tcPr>
                </a:tc>
                <a:tc>
                  <a:txBody>
                    <a:bodyPr/>
                    <a:lstStyle/>
                    <a:p>
                      <a:r>
                        <a:rPr lang="en-US" dirty="0"/>
                        <a:t>CP&amp;P Silo Hill Playground Improvements</a:t>
                      </a:r>
                    </a:p>
                  </a:txBody>
                  <a:tcPr>
                    <a:solidFill>
                      <a:schemeClr val="accent6">
                        <a:lumMod val="40000"/>
                        <a:lumOff val="60000"/>
                      </a:schemeClr>
                    </a:solidFill>
                  </a:tcPr>
                </a:tc>
                <a:tc>
                  <a:txBody>
                    <a:bodyPr/>
                    <a:lstStyle/>
                    <a:p>
                      <a:r>
                        <a:rPr lang="en-US" dirty="0"/>
                        <a:t>$146,263.00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3489371977"/>
                  </a:ext>
                </a:extLst>
              </a:tr>
              <a:tr h="359682">
                <a:tc>
                  <a:txBody>
                    <a:bodyPr/>
                    <a:lstStyle/>
                    <a:p>
                      <a:r>
                        <a:rPr lang="en-US" dirty="0"/>
                        <a:t>23-5</a:t>
                      </a:r>
                    </a:p>
                  </a:txBody>
                  <a:tcPr>
                    <a:solidFill>
                      <a:schemeClr val="accent6">
                        <a:lumMod val="40000"/>
                        <a:lumOff val="60000"/>
                      </a:schemeClr>
                    </a:solidFill>
                  </a:tcPr>
                </a:tc>
                <a:tc>
                  <a:txBody>
                    <a:bodyPr/>
                    <a:lstStyle/>
                    <a:p>
                      <a:r>
                        <a:rPr lang="en-US" dirty="0"/>
                        <a:t>POS Rainbow Lake Parking Lot</a:t>
                      </a:r>
                    </a:p>
                  </a:txBody>
                  <a:tcPr>
                    <a:solidFill>
                      <a:schemeClr val="accent6">
                        <a:lumMod val="40000"/>
                        <a:lumOff val="60000"/>
                      </a:schemeClr>
                    </a:solidFill>
                  </a:tcPr>
                </a:tc>
                <a:tc>
                  <a:txBody>
                    <a:bodyPr/>
                    <a:lstStyle/>
                    <a:p>
                      <a:r>
                        <a:rPr lang="en-US" dirty="0"/>
                        <a:t>$70,000.00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1632289254"/>
                  </a:ext>
                </a:extLst>
              </a:tr>
              <a:tr h="359682">
                <a:tc>
                  <a:txBody>
                    <a:bodyPr/>
                    <a:lstStyle/>
                    <a:p>
                      <a:r>
                        <a:rPr lang="en-US" dirty="0"/>
                        <a:t>23-6</a:t>
                      </a:r>
                    </a:p>
                  </a:txBody>
                  <a:tcPr>
                    <a:solidFill>
                      <a:schemeClr val="accent6">
                        <a:lumMod val="40000"/>
                        <a:lumOff val="60000"/>
                      </a:schemeClr>
                    </a:solidFill>
                  </a:tcPr>
                </a:tc>
                <a:tc>
                  <a:txBody>
                    <a:bodyPr/>
                    <a:lstStyle/>
                    <a:p>
                      <a:r>
                        <a:rPr lang="en-US" dirty="0"/>
                        <a:t>POS Community Park Cornhole</a:t>
                      </a:r>
                    </a:p>
                  </a:txBody>
                  <a:tcPr>
                    <a:solidFill>
                      <a:schemeClr val="accent6">
                        <a:lumMod val="40000"/>
                        <a:lumOff val="60000"/>
                      </a:schemeClr>
                    </a:solidFill>
                  </a:tcPr>
                </a:tc>
                <a:tc>
                  <a:txBody>
                    <a:bodyPr/>
                    <a:lstStyle/>
                    <a:p>
                      <a:r>
                        <a:rPr lang="en-US" dirty="0"/>
                        <a:t>$6,000.00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1557277209"/>
                  </a:ext>
                </a:extLst>
              </a:tr>
              <a:tr h="359682">
                <a:tc>
                  <a:txBody>
                    <a:bodyPr/>
                    <a:lstStyle/>
                    <a:p>
                      <a:r>
                        <a:rPr lang="en-US" dirty="0"/>
                        <a:t>23-7</a:t>
                      </a:r>
                    </a:p>
                  </a:txBody>
                  <a:tcPr>
                    <a:solidFill>
                      <a:schemeClr val="accent6">
                        <a:lumMod val="40000"/>
                        <a:lumOff val="60000"/>
                      </a:schemeClr>
                    </a:solidFill>
                  </a:tcPr>
                </a:tc>
                <a:tc>
                  <a:txBody>
                    <a:bodyPr/>
                    <a:lstStyle/>
                    <a:p>
                      <a:r>
                        <a:rPr lang="en-US" dirty="0"/>
                        <a:t>POS Outdoor Storybook Trail</a:t>
                      </a:r>
                    </a:p>
                  </a:txBody>
                  <a:tcPr>
                    <a:solidFill>
                      <a:schemeClr val="accent6">
                        <a:lumMod val="40000"/>
                        <a:lumOff val="60000"/>
                      </a:schemeClr>
                    </a:solidFill>
                  </a:tcPr>
                </a:tc>
                <a:tc>
                  <a:txBody>
                    <a:bodyPr/>
                    <a:lstStyle/>
                    <a:p>
                      <a:r>
                        <a:rPr lang="en-US" dirty="0"/>
                        <a:t>$8,250.00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4258549561"/>
                  </a:ext>
                </a:extLst>
              </a:tr>
              <a:tr h="620821">
                <a:tc>
                  <a:txBody>
                    <a:bodyPr/>
                    <a:lstStyle/>
                    <a:p>
                      <a:r>
                        <a:rPr lang="en-US" dirty="0"/>
                        <a:t>23-8</a:t>
                      </a:r>
                    </a:p>
                  </a:txBody>
                  <a:tcPr>
                    <a:solidFill>
                      <a:schemeClr val="accent6">
                        <a:lumMod val="40000"/>
                        <a:lumOff val="60000"/>
                      </a:schemeClr>
                    </a:solidFill>
                  </a:tcPr>
                </a:tc>
                <a:tc>
                  <a:txBody>
                    <a:bodyPr/>
                    <a:lstStyle/>
                    <a:p>
                      <a:r>
                        <a:rPr lang="en-US" dirty="0"/>
                        <a:t>MEA SOLE FY23 Downtown Streetlights</a:t>
                      </a:r>
                    </a:p>
                  </a:txBody>
                  <a:tcPr>
                    <a:solidFill>
                      <a:schemeClr val="accent6">
                        <a:lumMod val="40000"/>
                        <a:lumOff val="60000"/>
                      </a:schemeClr>
                    </a:solidFill>
                  </a:tcPr>
                </a:tc>
                <a:tc>
                  <a:txBody>
                    <a:bodyPr/>
                    <a:lstStyle/>
                    <a:p>
                      <a:r>
                        <a:rPr lang="en-US" dirty="0"/>
                        <a:t>$27,500.00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549856906"/>
                  </a:ext>
                </a:extLst>
              </a:tr>
              <a:tr h="620821">
                <a:tc>
                  <a:txBody>
                    <a:bodyPr/>
                    <a:lstStyle/>
                    <a:p>
                      <a:r>
                        <a:rPr lang="en-US" dirty="0"/>
                        <a:t>23-10</a:t>
                      </a:r>
                    </a:p>
                  </a:txBody>
                  <a:tcPr>
                    <a:solidFill>
                      <a:schemeClr val="accent6">
                        <a:lumMod val="40000"/>
                        <a:lumOff val="60000"/>
                      </a:schemeClr>
                    </a:solidFill>
                  </a:tcPr>
                </a:tc>
                <a:tc>
                  <a:txBody>
                    <a:bodyPr/>
                    <a:lstStyle/>
                    <a:p>
                      <a:r>
                        <a:rPr lang="en-US" dirty="0"/>
                        <a:t>USDA Downtown Streetlight Replacement</a:t>
                      </a:r>
                    </a:p>
                  </a:txBody>
                  <a:tcPr>
                    <a:solidFill>
                      <a:schemeClr val="accent6">
                        <a:lumMod val="40000"/>
                        <a:lumOff val="60000"/>
                      </a:schemeClr>
                    </a:solidFill>
                  </a:tcPr>
                </a:tc>
                <a:tc>
                  <a:txBody>
                    <a:bodyPr/>
                    <a:lstStyle/>
                    <a:p>
                      <a:r>
                        <a:rPr lang="en-US" dirty="0"/>
                        <a:t>$75,000.00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691946388"/>
                  </a:ext>
                </a:extLst>
              </a:tr>
              <a:tr h="620821">
                <a:tc>
                  <a:txBody>
                    <a:bodyPr/>
                    <a:lstStyle/>
                    <a:p>
                      <a:r>
                        <a:rPr lang="en-US" dirty="0"/>
                        <a:t>23-11</a:t>
                      </a:r>
                    </a:p>
                  </a:txBody>
                  <a:tcPr>
                    <a:solidFill>
                      <a:schemeClr val="accent6">
                        <a:lumMod val="40000"/>
                        <a:lumOff val="60000"/>
                      </a:schemeClr>
                    </a:solidFill>
                  </a:tcPr>
                </a:tc>
                <a:tc>
                  <a:txBody>
                    <a:bodyPr/>
                    <a:lstStyle/>
                    <a:p>
                      <a:r>
                        <a:rPr lang="en-US" dirty="0"/>
                        <a:t>USDA Downtown Streetlight Replacement Additional Funds</a:t>
                      </a:r>
                    </a:p>
                  </a:txBody>
                  <a:tcPr>
                    <a:solidFill>
                      <a:schemeClr val="accent6">
                        <a:lumMod val="40000"/>
                        <a:lumOff val="60000"/>
                      </a:schemeClr>
                    </a:solidFill>
                  </a:tcPr>
                </a:tc>
                <a:tc>
                  <a:txBody>
                    <a:bodyPr/>
                    <a:lstStyle/>
                    <a:p>
                      <a:r>
                        <a:rPr lang="en-US" dirty="0"/>
                        <a:t>$50,000.00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1167049364"/>
                  </a:ext>
                </a:extLst>
              </a:tr>
            </a:tbl>
          </a:graphicData>
        </a:graphic>
      </p:graphicFrame>
    </p:spTree>
    <p:extLst>
      <p:ext uri="{BB962C8B-B14F-4D97-AF65-F5344CB8AC3E}">
        <p14:creationId xmlns:p14="http://schemas.microsoft.com/office/powerpoint/2010/main" val="4052077701"/>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40000"/>
                <a:lumOff val="60000"/>
              </a:schemeClr>
            </a:gs>
            <a:gs pos="0">
              <a:schemeClr val="accent6">
                <a:lumMod val="20000"/>
                <a:lumOff val="80000"/>
              </a:schemeClr>
            </a:gs>
            <a:gs pos="74000">
              <a:schemeClr val="accent6">
                <a:lumMod val="60000"/>
                <a:lumOff val="40000"/>
              </a:schemeClr>
            </a:gs>
            <a:gs pos="83000">
              <a:schemeClr val="accent6">
                <a:lumMod val="75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48BC-5A62-F5D1-9F28-E5B76925010F}"/>
              </a:ext>
            </a:extLst>
          </p:cNvPr>
          <p:cNvSpPr>
            <a:spLocks noGrp="1"/>
          </p:cNvSpPr>
          <p:nvPr>
            <p:ph type="title"/>
          </p:nvPr>
        </p:nvSpPr>
        <p:spPr>
          <a:xfrm>
            <a:off x="304800" y="304800"/>
            <a:ext cx="8839200" cy="838200"/>
          </a:xfrm>
        </p:spPr>
        <p:txBody>
          <a:bodyPr>
            <a:normAutofit fontScale="90000"/>
          </a:bodyPr>
          <a:lstStyle/>
          <a:p>
            <a:r>
              <a:rPr lang="en-US" sz="3600" b="1" dirty="0">
                <a:solidFill>
                  <a:schemeClr val="accent6">
                    <a:lumMod val="75000"/>
                  </a:schemeClr>
                </a:solidFill>
              </a:rPr>
              <a:t>Grants Applied For In FY 2023	        *Continued...</a:t>
            </a:r>
            <a:r>
              <a:rPr lang="en-US" sz="3600" b="1" dirty="0"/>
              <a:t>	</a:t>
            </a:r>
            <a:endParaRPr lang="en-US" sz="3600" dirty="0"/>
          </a:p>
        </p:txBody>
      </p:sp>
      <p:graphicFrame>
        <p:nvGraphicFramePr>
          <p:cNvPr id="5" name="Table 5">
            <a:extLst>
              <a:ext uri="{FF2B5EF4-FFF2-40B4-BE49-F238E27FC236}">
                <a16:creationId xmlns:a16="http://schemas.microsoft.com/office/drawing/2014/main" id="{D7F60F3F-2C16-1FF0-E5CF-C5E1F3B6C30A}"/>
              </a:ext>
            </a:extLst>
          </p:cNvPr>
          <p:cNvGraphicFramePr>
            <a:graphicFrameLocks noGrp="1"/>
          </p:cNvGraphicFramePr>
          <p:nvPr>
            <p:ph idx="1"/>
            <p:extLst>
              <p:ext uri="{D42A27DB-BD31-4B8C-83A1-F6EECF244321}">
                <p14:modId xmlns:p14="http://schemas.microsoft.com/office/powerpoint/2010/main" val="4126283564"/>
              </p:ext>
            </p:extLst>
          </p:nvPr>
        </p:nvGraphicFramePr>
        <p:xfrm>
          <a:off x="152400" y="1394884"/>
          <a:ext cx="8839199" cy="4929072"/>
        </p:xfrm>
        <a:graphic>
          <a:graphicData uri="http://schemas.openxmlformats.org/drawingml/2006/table">
            <a:tbl>
              <a:tblPr firstRow="1" bandRow="1">
                <a:tableStyleId>{5C22544A-7EE6-4342-B048-85BDC9FD1C3A}</a:tableStyleId>
              </a:tblPr>
              <a:tblGrid>
                <a:gridCol w="1711140">
                  <a:extLst>
                    <a:ext uri="{9D8B030D-6E8A-4147-A177-3AD203B41FA5}">
                      <a16:colId xmlns:a16="http://schemas.microsoft.com/office/drawing/2014/main" val="1836169536"/>
                    </a:ext>
                  </a:extLst>
                </a:gridCol>
                <a:gridCol w="3748212">
                  <a:extLst>
                    <a:ext uri="{9D8B030D-6E8A-4147-A177-3AD203B41FA5}">
                      <a16:colId xmlns:a16="http://schemas.microsoft.com/office/drawing/2014/main" val="2682130212"/>
                    </a:ext>
                  </a:extLst>
                </a:gridCol>
                <a:gridCol w="1629657">
                  <a:extLst>
                    <a:ext uri="{9D8B030D-6E8A-4147-A177-3AD203B41FA5}">
                      <a16:colId xmlns:a16="http://schemas.microsoft.com/office/drawing/2014/main" val="629869650"/>
                    </a:ext>
                  </a:extLst>
                </a:gridCol>
                <a:gridCol w="1750190">
                  <a:extLst>
                    <a:ext uri="{9D8B030D-6E8A-4147-A177-3AD203B41FA5}">
                      <a16:colId xmlns:a16="http://schemas.microsoft.com/office/drawing/2014/main" val="2401387641"/>
                    </a:ext>
                  </a:extLst>
                </a:gridCol>
              </a:tblGrid>
              <a:tr h="423819">
                <a:tc>
                  <a:txBody>
                    <a:bodyPr/>
                    <a:lstStyle/>
                    <a:p>
                      <a:r>
                        <a:rPr lang="en-US" dirty="0"/>
                        <a:t>Grant Number:</a:t>
                      </a:r>
                    </a:p>
                  </a:txBody>
                  <a:tcPr>
                    <a:solidFill>
                      <a:schemeClr val="accent6">
                        <a:lumMod val="75000"/>
                      </a:schemeClr>
                    </a:solidFill>
                  </a:tcPr>
                </a:tc>
                <a:tc>
                  <a:txBody>
                    <a:bodyPr/>
                    <a:lstStyle/>
                    <a:p>
                      <a:pPr algn="ctr"/>
                      <a:r>
                        <a:rPr lang="en-US" dirty="0"/>
                        <a:t>Name:</a:t>
                      </a:r>
                    </a:p>
                  </a:txBody>
                  <a:tcPr>
                    <a:solidFill>
                      <a:schemeClr val="accent6">
                        <a:lumMod val="75000"/>
                      </a:schemeClr>
                    </a:solidFill>
                  </a:tcPr>
                </a:tc>
                <a:tc>
                  <a:txBody>
                    <a:bodyPr/>
                    <a:lstStyle/>
                    <a:p>
                      <a:pPr algn="ctr"/>
                      <a:r>
                        <a:rPr lang="en-US" dirty="0"/>
                        <a:t>Amount:</a:t>
                      </a:r>
                    </a:p>
                  </a:txBody>
                  <a:tcPr>
                    <a:solidFill>
                      <a:schemeClr val="accent6">
                        <a:lumMod val="75000"/>
                      </a:schemeClr>
                    </a:solidFill>
                  </a:tcPr>
                </a:tc>
                <a:tc>
                  <a:txBody>
                    <a:bodyPr/>
                    <a:lstStyle/>
                    <a:p>
                      <a:pPr algn="r"/>
                      <a:r>
                        <a:rPr lang="en-US" dirty="0"/>
                        <a:t>Status:</a:t>
                      </a:r>
                    </a:p>
                  </a:txBody>
                  <a:tcPr>
                    <a:solidFill>
                      <a:schemeClr val="accent6">
                        <a:lumMod val="75000"/>
                      </a:schemeClr>
                    </a:solidFill>
                  </a:tcPr>
                </a:tc>
                <a:extLst>
                  <a:ext uri="{0D108BD9-81ED-4DB2-BD59-A6C34878D82A}">
                    <a16:rowId xmlns:a16="http://schemas.microsoft.com/office/drawing/2014/main" val="1017561967"/>
                  </a:ext>
                </a:extLst>
              </a:tr>
              <a:tr h="423819">
                <a:tc>
                  <a:txBody>
                    <a:bodyPr/>
                    <a:lstStyle/>
                    <a:p>
                      <a:r>
                        <a:rPr lang="en-US" dirty="0"/>
                        <a:t>23-12</a:t>
                      </a:r>
                    </a:p>
                  </a:txBody>
                  <a:tcPr>
                    <a:solidFill>
                      <a:schemeClr val="accent6">
                        <a:lumMod val="40000"/>
                        <a:lumOff val="60000"/>
                      </a:schemeClr>
                    </a:solidFill>
                  </a:tcPr>
                </a:tc>
                <a:tc>
                  <a:txBody>
                    <a:bodyPr/>
                    <a:lstStyle/>
                    <a:p>
                      <a:r>
                        <a:rPr lang="en-US" dirty="0"/>
                        <a:t>DHCD Business District Safety Project</a:t>
                      </a:r>
                    </a:p>
                  </a:txBody>
                  <a:tcPr>
                    <a:solidFill>
                      <a:schemeClr val="accent6">
                        <a:lumMod val="40000"/>
                        <a:lumOff val="60000"/>
                      </a:schemeClr>
                    </a:solidFill>
                  </a:tcPr>
                </a:tc>
                <a:tc>
                  <a:txBody>
                    <a:bodyPr/>
                    <a:lstStyle/>
                    <a:p>
                      <a:r>
                        <a:rPr lang="en-US" dirty="0"/>
                        <a:t>$85,000.00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124635883"/>
                  </a:ext>
                </a:extLst>
              </a:tr>
              <a:tr h="423819">
                <a:tc>
                  <a:txBody>
                    <a:bodyPr/>
                    <a:lstStyle/>
                    <a:p>
                      <a:r>
                        <a:rPr lang="en-US" dirty="0"/>
                        <a:t>23-13</a:t>
                      </a:r>
                    </a:p>
                  </a:txBody>
                  <a:tcPr>
                    <a:solidFill>
                      <a:schemeClr val="accent6">
                        <a:lumMod val="40000"/>
                        <a:lumOff val="60000"/>
                      </a:schemeClr>
                    </a:solidFill>
                  </a:tcPr>
                </a:tc>
                <a:tc>
                  <a:txBody>
                    <a:bodyPr/>
                    <a:lstStyle/>
                    <a:p>
                      <a:r>
                        <a:rPr lang="en-US" dirty="0"/>
                        <a:t>LPPI Rainbow Lake Parking Lot</a:t>
                      </a:r>
                    </a:p>
                  </a:txBody>
                  <a:tcPr>
                    <a:solidFill>
                      <a:schemeClr val="accent6">
                        <a:lumMod val="40000"/>
                        <a:lumOff val="60000"/>
                      </a:schemeClr>
                    </a:solidFill>
                  </a:tcPr>
                </a:tc>
                <a:tc>
                  <a:txBody>
                    <a:bodyPr/>
                    <a:lstStyle/>
                    <a:p>
                      <a:r>
                        <a:rPr lang="en-US" dirty="0"/>
                        <a:t>$44,500.00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778543188"/>
                  </a:ext>
                </a:extLst>
              </a:tr>
              <a:tr h="731523">
                <a:tc>
                  <a:txBody>
                    <a:bodyPr/>
                    <a:lstStyle/>
                    <a:p>
                      <a:endParaRPr lang="en-US" dirty="0"/>
                    </a:p>
                  </a:txBody>
                  <a:tcPr>
                    <a:solidFill>
                      <a:schemeClr val="accent6">
                        <a:lumMod val="40000"/>
                        <a:lumOff val="60000"/>
                      </a:schemeClr>
                    </a:solidFill>
                  </a:tcPr>
                </a:tc>
                <a:tc>
                  <a:txBody>
                    <a:bodyPr/>
                    <a:lstStyle/>
                    <a:p>
                      <a:r>
                        <a:rPr lang="en-US" dirty="0"/>
                        <a:t>MEA SOLE FY23 Neighborhood Streetlights</a:t>
                      </a:r>
                    </a:p>
                  </a:txBody>
                  <a:tcPr>
                    <a:solidFill>
                      <a:schemeClr val="accent6">
                        <a:lumMod val="40000"/>
                        <a:lumOff val="60000"/>
                      </a:schemeClr>
                    </a:solidFill>
                  </a:tcPr>
                </a:tc>
                <a:tc>
                  <a:txBody>
                    <a:bodyPr/>
                    <a:lstStyle/>
                    <a:p>
                      <a:r>
                        <a:rPr lang="en-US" dirty="0"/>
                        <a:t>$46,000.00 </a:t>
                      </a:r>
                    </a:p>
                  </a:txBody>
                  <a:tcPr>
                    <a:solidFill>
                      <a:schemeClr val="accent6">
                        <a:lumMod val="40000"/>
                        <a:lumOff val="60000"/>
                      </a:schemeClr>
                    </a:solidFill>
                  </a:tcPr>
                </a:tc>
                <a:tc>
                  <a:txBody>
                    <a:bodyPr/>
                    <a:lstStyle/>
                    <a:p>
                      <a:r>
                        <a:rPr lang="en-US" dirty="0"/>
                        <a:t>Approved, did not pursue</a:t>
                      </a:r>
                    </a:p>
                  </a:txBody>
                  <a:tcPr>
                    <a:solidFill>
                      <a:schemeClr val="accent6">
                        <a:lumMod val="40000"/>
                        <a:lumOff val="60000"/>
                      </a:schemeClr>
                    </a:solidFill>
                  </a:tcPr>
                </a:tc>
                <a:extLst>
                  <a:ext uri="{0D108BD9-81ED-4DB2-BD59-A6C34878D82A}">
                    <a16:rowId xmlns:a16="http://schemas.microsoft.com/office/drawing/2014/main" val="597272438"/>
                  </a:ext>
                </a:extLst>
              </a:tr>
              <a:tr h="731523">
                <a:tc>
                  <a:txBody>
                    <a:bodyPr/>
                    <a:lstStyle/>
                    <a:p>
                      <a:endParaRPr lang="en-US" dirty="0"/>
                    </a:p>
                  </a:txBody>
                  <a:tcPr>
                    <a:solidFill>
                      <a:schemeClr val="accent6">
                        <a:lumMod val="40000"/>
                        <a:lumOff val="60000"/>
                      </a:schemeClr>
                    </a:solidFill>
                  </a:tcPr>
                </a:tc>
                <a:tc>
                  <a:txBody>
                    <a:bodyPr/>
                    <a:lstStyle/>
                    <a:p>
                      <a:r>
                        <a:rPr lang="en-US" dirty="0"/>
                        <a:t>MDE DePaul Street Waterline Replacement</a:t>
                      </a:r>
                    </a:p>
                  </a:txBody>
                  <a:tcPr>
                    <a:solidFill>
                      <a:schemeClr val="accent6">
                        <a:lumMod val="40000"/>
                        <a:lumOff val="60000"/>
                      </a:schemeClr>
                    </a:solidFill>
                  </a:tcPr>
                </a:tc>
                <a:tc>
                  <a:txBody>
                    <a:bodyPr/>
                    <a:lstStyle/>
                    <a:p>
                      <a:r>
                        <a:rPr lang="en-US" dirty="0"/>
                        <a:t>$1,110,000.00</a:t>
                      </a:r>
                    </a:p>
                  </a:txBody>
                  <a:tcPr>
                    <a:solidFill>
                      <a:schemeClr val="accent6">
                        <a:lumMod val="40000"/>
                        <a:lumOff val="60000"/>
                      </a:schemeClr>
                    </a:solidFill>
                  </a:tcPr>
                </a:tc>
                <a:tc>
                  <a:txBody>
                    <a:bodyPr/>
                    <a:lstStyle/>
                    <a:p>
                      <a:r>
                        <a:rPr lang="en-US" dirty="0"/>
                        <a:t>Pending</a:t>
                      </a:r>
                    </a:p>
                  </a:txBody>
                  <a:tcPr>
                    <a:solidFill>
                      <a:schemeClr val="accent6">
                        <a:lumMod val="40000"/>
                        <a:lumOff val="60000"/>
                      </a:schemeClr>
                    </a:solidFill>
                  </a:tcPr>
                </a:tc>
                <a:extLst>
                  <a:ext uri="{0D108BD9-81ED-4DB2-BD59-A6C34878D82A}">
                    <a16:rowId xmlns:a16="http://schemas.microsoft.com/office/drawing/2014/main" val="4143395179"/>
                  </a:ext>
                </a:extLst>
              </a:tr>
              <a:tr h="731523">
                <a:tc>
                  <a:txBody>
                    <a:bodyPr/>
                    <a:lstStyle/>
                    <a:p>
                      <a:endParaRPr lang="en-US"/>
                    </a:p>
                  </a:txBody>
                  <a:tcPr>
                    <a:solidFill>
                      <a:schemeClr val="accent6">
                        <a:lumMod val="40000"/>
                        <a:lumOff val="60000"/>
                      </a:schemeClr>
                    </a:solidFill>
                  </a:tcPr>
                </a:tc>
                <a:tc>
                  <a:txBody>
                    <a:bodyPr/>
                    <a:lstStyle/>
                    <a:p>
                      <a:r>
                        <a:rPr lang="en-US" dirty="0"/>
                        <a:t>MDE North Seton Avenue Waterline Replacement</a:t>
                      </a:r>
                    </a:p>
                  </a:txBody>
                  <a:tcPr>
                    <a:solidFill>
                      <a:schemeClr val="accent6">
                        <a:lumMod val="40000"/>
                        <a:lumOff val="60000"/>
                      </a:schemeClr>
                    </a:solidFill>
                  </a:tcPr>
                </a:tc>
                <a:tc>
                  <a:txBody>
                    <a:bodyPr/>
                    <a:lstStyle/>
                    <a:p>
                      <a:r>
                        <a:rPr lang="en-US" dirty="0"/>
                        <a:t>$1,145,552.00</a:t>
                      </a:r>
                    </a:p>
                  </a:txBody>
                  <a:tcPr>
                    <a:solidFill>
                      <a:schemeClr val="accent6">
                        <a:lumMod val="40000"/>
                        <a:lumOff val="60000"/>
                      </a:schemeClr>
                    </a:solidFill>
                  </a:tcPr>
                </a:tc>
                <a:tc>
                  <a:txBody>
                    <a:bodyPr/>
                    <a:lstStyle/>
                    <a:p>
                      <a:r>
                        <a:rPr lang="en-US" dirty="0"/>
                        <a:t>Pending</a:t>
                      </a:r>
                    </a:p>
                  </a:txBody>
                  <a:tcPr>
                    <a:solidFill>
                      <a:schemeClr val="accent6">
                        <a:lumMod val="40000"/>
                        <a:lumOff val="60000"/>
                      </a:schemeClr>
                    </a:solidFill>
                  </a:tcPr>
                </a:tc>
                <a:extLst>
                  <a:ext uri="{0D108BD9-81ED-4DB2-BD59-A6C34878D82A}">
                    <a16:rowId xmlns:a16="http://schemas.microsoft.com/office/drawing/2014/main" val="2282241669"/>
                  </a:ext>
                </a:extLst>
              </a:tr>
              <a:tr h="731523">
                <a:tc>
                  <a:txBody>
                    <a:bodyPr/>
                    <a:lstStyle/>
                    <a:p>
                      <a:r>
                        <a:rPr lang="en-US" dirty="0"/>
                        <a:t>23-17</a:t>
                      </a:r>
                    </a:p>
                  </a:txBody>
                  <a:tcPr>
                    <a:solidFill>
                      <a:schemeClr val="accent6">
                        <a:lumMod val="40000"/>
                        <a:lumOff val="60000"/>
                      </a:schemeClr>
                    </a:solidFill>
                  </a:tcPr>
                </a:tc>
                <a:tc>
                  <a:txBody>
                    <a:bodyPr/>
                    <a:lstStyle/>
                    <a:p>
                      <a:r>
                        <a:rPr lang="en-US" dirty="0"/>
                        <a:t>DHCD Operating Assistance </a:t>
                      </a:r>
                    </a:p>
                    <a:p>
                      <a:r>
                        <a:rPr lang="en-US" dirty="0"/>
                        <a:t>Grant – MIP</a:t>
                      </a:r>
                    </a:p>
                  </a:txBody>
                  <a:tcPr>
                    <a:solidFill>
                      <a:schemeClr val="accent6">
                        <a:lumMod val="40000"/>
                        <a:lumOff val="60000"/>
                      </a:schemeClr>
                    </a:solidFill>
                  </a:tcPr>
                </a:tc>
                <a:tc>
                  <a:txBody>
                    <a:bodyPr/>
                    <a:lstStyle/>
                    <a:p>
                      <a:r>
                        <a:rPr lang="en-US" dirty="0"/>
                        <a:t>$10,000.00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715908532"/>
                  </a:ext>
                </a:extLst>
              </a:tr>
              <a:tr h="731523">
                <a:tc>
                  <a:txBody>
                    <a:bodyPr/>
                    <a:lstStyle/>
                    <a:p>
                      <a:r>
                        <a:rPr lang="en-US" dirty="0"/>
                        <a:t>23-4</a:t>
                      </a:r>
                    </a:p>
                  </a:txBody>
                  <a:tcPr>
                    <a:solidFill>
                      <a:schemeClr val="accent6">
                        <a:lumMod val="40000"/>
                        <a:lumOff val="60000"/>
                      </a:schemeClr>
                    </a:solidFill>
                  </a:tcPr>
                </a:tc>
                <a:tc>
                  <a:txBody>
                    <a:bodyPr/>
                    <a:lstStyle/>
                    <a:p>
                      <a:r>
                        <a:rPr lang="en-US" dirty="0"/>
                        <a:t>LPPI Community Park Pavilion Improvements</a:t>
                      </a:r>
                    </a:p>
                  </a:txBody>
                  <a:tcPr>
                    <a:solidFill>
                      <a:schemeClr val="accent6">
                        <a:lumMod val="40000"/>
                        <a:lumOff val="60000"/>
                      </a:schemeClr>
                    </a:solidFill>
                  </a:tcPr>
                </a:tc>
                <a:tc>
                  <a:txBody>
                    <a:bodyPr/>
                    <a:lstStyle/>
                    <a:p>
                      <a:r>
                        <a:rPr lang="en-US" dirty="0"/>
                        <a:t>$22,000.00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877691064"/>
                  </a:ext>
                </a:extLst>
              </a:tr>
            </a:tbl>
          </a:graphicData>
        </a:graphic>
      </p:graphicFrame>
      <p:sp>
        <p:nvSpPr>
          <p:cNvPr id="4" name="Slide Number Placeholder 3">
            <a:extLst>
              <a:ext uri="{FF2B5EF4-FFF2-40B4-BE49-F238E27FC236}">
                <a16:creationId xmlns:a16="http://schemas.microsoft.com/office/drawing/2014/main" id="{B574AFC0-5CDA-97DF-B96E-B9453EAC8FC5}"/>
              </a:ext>
            </a:extLst>
          </p:cNvPr>
          <p:cNvSpPr>
            <a:spLocks noGrp="1"/>
          </p:cNvSpPr>
          <p:nvPr>
            <p:ph type="sldNum" sz="quarter" idx="12"/>
          </p:nvPr>
        </p:nvSpPr>
        <p:spPr>
          <a:xfrm>
            <a:off x="6922859" y="5460961"/>
            <a:ext cx="2194560" cy="1397039"/>
          </a:xfrm>
        </p:spPr>
        <p:txBody>
          <a:bodyPr/>
          <a:lstStyle/>
          <a:p>
            <a:fld id="{41597707-FBF8-4415-A3B1-7F44884DE5C3}" type="slidenum">
              <a:rPr lang="en-US" sz="1200" smtClean="0">
                <a:solidFill>
                  <a:schemeClr val="tx1">
                    <a:alpha val="20000"/>
                  </a:schemeClr>
                </a:solidFill>
              </a:rPr>
              <a:pPr/>
              <a:t>89</a:t>
            </a:fld>
            <a:endParaRPr lang="en-US" sz="1200" dirty="0">
              <a:solidFill>
                <a:schemeClr val="tx1">
                  <a:alpha val="20000"/>
                </a:schemeClr>
              </a:solidFill>
            </a:endParaRPr>
          </a:p>
        </p:txBody>
      </p:sp>
    </p:spTree>
    <p:extLst>
      <p:ext uri="{BB962C8B-B14F-4D97-AF65-F5344CB8AC3E}">
        <p14:creationId xmlns:p14="http://schemas.microsoft.com/office/powerpoint/2010/main" val="191872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1">
            <a:extLst>
              <a:ext uri="{FF2B5EF4-FFF2-40B4-BE49-F238E27FC236}">
                <a16:creationId xmlns:a16="http://schemas.microsoft.com/office/drawing/2014/main" id="{D9FD8598-76DF-4F25-98DC-C96298A9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4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385066"/>
            <a:ext cx="8192729" cy="1317643"/>
          </a:xfrm>
        </p:spPr>
        <p:txBody>
          <a:bodyPr vert="horz" lIns="91440" tIns="45720" rIns="91440" bIns="45720" rtlCol="0" anchor="b">
            <a:normAutofit/>
          </a:bodyPr>
          <a:lstStyle/>
          <a:p>
            <a:pPr>
              <a:lnSpc>
                <a:spcPct val="80000"/>
              </a:lnSpc>
            </a:pPr>
            <a:r>
              <a:rPr lang="en-US" sz="7000" b="1" dirty="0">
                <a:solidFill>
                  <a:srgbClr val="FFFFFF"/>
                </a:solidFill>
              </a:rPr>
              <a:t>General Fund Expenses</a:t>
            </a:r>
          </a:p>
        </p:txBody>
      </p:sp>
      <p:pic>
        <p:nvPicPr>
          <p:cNvPr id="5" name="Picture 4" descr="A picture containing text, indoor, table, dining table&#10;&#10;Description automatically generated">
            <a:extLst>
              <a:ext uri="{FF2B5EF4-FFF2-40B4-BE49-F238E27FC236}">
                <a16:creationId xmlns:a16="http://schemas.microsoft.com/office/drawing/2014/main" id="{B372827C-65F5-553B-B2BE-FFECE0399E5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03" r="16133"/>
          <a:stretch/>
        </p:blipFill>
        <p:spPr>
          <a:xfrm>
            <a:off x="20" y="10"/>
            <a:ext cx="4571975" cy="4252522"/>
          </a:xfrm>
          <a:prstGeom prst="rect">
            <a:avLst/>
          </a:prstGeom>
        </p:spPr>
      </p:pic>
      <p:pic>
        <p:nvPicPr>
          <p:cNvPr id="4" name="Picture 3" descr="Emmitsburg Seal - 2016 CMYK.jpg">
            <a:extLst>
              <a:ext uri="{FF2B5EF4-FFF2-40B4-BE49-F238E27FC236}">
                <a16:creationId xmlns:a16="http://schemas.microsoft.com/office/drawing/2014/main" id="{4A474DB6-F3AC-EE1F-F1F4-24A1275AC257}"/>
              </a:ext>
            </a:extLst>
          </p:cNvPr>
          <p:cNvPicPr>
            <a:picLocks noChangeAspect="1"/>
          </p:cNvPicPr>
          <p:nvPr/>
        </p:nvPicPr>
        <p:blipFill rotWithShape="1">
          <a:blip r:embed="rId4" cstate="print"/>
          <a:srcRect t="4052" b="2921"/>
          <a:stretch/>
        </p:blipFill>
        <p:spPr>
          <a:xfrm>
            <a:off x="4571999" y="-681"/>
            <a:ext cx="4572001" cy="4253215"/>
          </a:xfrm>
          <a:prstGeom prst="rect">
            <a:avLst/>
          </a:prstGeom>
        </p:spPr>
      </p:pic>
      <p:cxnSp>
        <p:nvCxnSpPr>
          <p:cNvPr id="19" name="Straight Connector 1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6857999" y="5354264"/>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sz="1200" b="1" smtClean="0">
                <a:solidFill>
                  <a:schemeClr val="tx1">
                    <a:alpha val="25000"/>
                  </a:schemeClr>
                </a:solidFill>
              </a:rPr>
              <a:pPr defTabSz="914400">
                <a:lnSpc>
                  <a:spcPct val="90000"/>
                </a:lnSpc>
                <a:spcAft>
                  <a:spcPts val="600"/>
                </a:spcAft>
              </a:pPr>
              <a:t>9</a:t>
            </a:fld>
            <a:endParaRPr lang="en-US" sz="1200" b="1" dirty="0">
              <a:solidFill>
                <a:schemeClr val="tx1">
                  <a:alpha val="25000"/>
                </a:schemeClr>
              </a:solidFill>
            </a:endParaRPr>
          </a:p>
        </p:txBody>
      </p:sp>
    </p:spTree>
  </p:cSld>
  <p:clrMapOvr>
    <a:overrideClrMapping bg1="dk1" tx1="lt1" bg2="dk2" tx2="lt2" accent1="accent1" accent2="accent2" accent3="accent3" accent4="accent4" accent5="accent5" accent6="accent6" hlink="hlink" folHlink="folHlink"/>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40000"/>
                <a:lumOff val="60000"/>
              </a:schemeClr>
            </a:gs>
            <a:gs pos="0">
              <a:schemeClr val="accent6">
                <a:lumMod val="20000"/>
                <a:lumOff val="80000"/>
              </a:schemeClr>
            </a:gs>
            <a:gs pos="74000">
              <a:schemeClr val="accent6">
                <a:lumMod val="60000"/>
                <a:lumOff val="40000"/>
              </a:schemeClr>
            </a:gs>
            <a:gs pos="83000">
              <a:schemeClr val="accent6">
                <a:lumMod val="75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0C14-F93A-546C-1B1D-19FD4C5F395A}"/>
              </a:ext>
            </a:extLst>
          </p:cNvPr>
          <p:cNvSpPr>
            <a:spLocks noGrp="1"/>
          </p:cNvSpPr>
          <p:nvPr>
            <p:ph type="title"/>
          </p:nvPr>
        </p:nvSpPr>
        <p:spPr>
          <a:xfrm>
            <a:off x="31898" y="-152400"/>
            <a:ext cx="9035902" cy="1658198"/>
          </a:xfrm>
        </p:spPr>
        <p:txBody>
          <a:bodyPr>
            <a:normAutofit/>
          </a:bodyPr>
          <a:lstStyle/>
          <a:p>
            <a:pPr algn="ctr"/>
            <a:r>
              <a:rPr lang="en-US" sz="3600" b="1" dirty="0">
                <a:solidFill>
                  <a:schemeClr val="accent6">
                    <a:lumMod val="75000"/>
                  </a:schemeClr>
                </a:solidFill>
              </a:rPr>
              <a:t>Grants Applied For In FY 2023</a:t>
            </a:r>
            <a:endParaRPr lang="en-US" sz="3600" dirty="0">
              <a:solidFill>
                <a:schemeClr val="accent6">
                  <a:lumMod val="75000"/>
                </a:schemeClr>
              </a:solidFill>
            </a:endParaRPr>
          </a:p>
        </p:txBody>
      </p:sp>
      <p:graphicFrame>
        <p:nvGraphicFramePr>
          <p:cNvPr id="5" name="Table 5">
            <a:extLst>
              <a:ext uri="{FF2B5EF4-FFF2-40B4-BE49-F238E27FC236}">
                <a16:creationId xmlns:a16="http://schemas.microsoft.com/office/drawing/2014/main" id="{CA525F0C-8877-FF25-61EE-9765AB003408}"/>
              </a:ext>
            </a:extLst>
          </p:cNvPr>
          <p:cNvGraphicFramePr>
            <a:graphicFrameLocks noGrp="1"/>
          </p:cNvGraphicFramePr>
          <p:nvPr>
            <p:ph idx="1"/>
            <p:extLst>
              <p:ext uri="{D42A27DB-BD31-4B8C-83A1-F6EECF244321}">
                <p14:modId xmlns:p14="http://schemas.microsoft.com/office/powerpoint/2010/main" val="3460489602"/>
              </p:ext>
            </p:extLst>
          </p:nvPr>
        </p:nvGraphicFramePr>
        <p:xfrm>
          <a:off x="228599" y="1143000"/>
          <a:ext cx="8507153" cy="4013200"/>
        </p:xfrm>
        <a:graphic>
          <a:graphicData uri="http://schemas.openxmlformats.org/drawingml/2006/table">
            <a:tbl>
              <a:tblPr firstRow="1" bandRow="1">
                <a:tableStyleId>{5C22544A-7EE6-4342-B048-85BDC9FD1C3A}</a:tableStyleId>
              </a:tblPr>
              <a:tblGrid>
                <a:gridCol w="2126788">
                  <a:extLst>
                    <a:ext uri="{9D8B030D-6E8A-4147-A177-3AD203B41FA5}">
                      <a16:colId xmlns:a16="http://schemas.microsoft.com/office/drawing/2014/main" val="3052466781"/>
                    </a:ext>
                  </a:extLst>
                </a:gridCol>
                <a:gridCol w="3131013">
                  <a:extLst>
                    <a:ext uri="{9D8B030D-6E8A-4147-A177-3AD203B41FA5}">
                      <a16:colId xmlns:a16="http://schemas.microsoft.com/office/drawing/2014/main" val="273036464"/>
                    </a:ext>
                  </a:extLst>
                </a:gridCol>
                <a:gridCol w="1842937">
                  <a:extLst>
                    <a:ext uri="{9D8B030D-6E8A-4147-A177-3AD203B41FA5}">
                      <a16:colId xmlns:a16="http://schemas.microsoft.com/office/drawing/2014/main" val="2329766522"/>
                    </a:ext>
                  </a:extLst>
                </a:gridCol>
                <a:gridCol w="1406415">
                  <a:extLst>
                    <a:ext uri="{9D8B030D-6E8A-4147-A177-3AD203B41FA5}">
                      <a16:colId xmlns:a16="http://schemas.microsoft.com/office/drawing/2014/main" val="4255820162"/>
                    </a:ext>
                  </a:extLst>
                </a:gridCol>
              </a:tblGrid>
              <a:tr h="406400">
                <a:tc>
                  <a:txBody>
                    <a:bodyPr/>
                    <a:lstStyle/>
                    <a:p>
                      <a:r>
                        <a:rPr lang="en-US" dirty="0"/>
                        <a:t>Grant Number:</a:t>
                      </a:r>
                    </a:p>
                  </a:txBody>
                  <a:tcPr>
                    <a:solidFill>
                      <a:schemeClr val="accent6">
                        <a:lumMod val="75000"/>
                      </a:schemeClr>
                    </a:solidFill>
                  </a:tcPr>
                </a:tc>
                <a:tc>
                  <a:txBody>
                    <a:bodyPr/>
                    <a:lstStyle/>
                    <a:p>
                      <a:pPr algn="ctr"/>
                      <a:r>
                        <a:rPr lang="en-US" dirty="0"/>
                        <a:t>Name:</a:t>
                      </a:r>
                    </a:p>
                  </a:txBody>
                  <a:tcPr>
                    <a:solidFill>
                      <a:schemeClr val="accent6">
                        <a:lumMod val="75000"/>
                      </a:schemeClr>
                    </a:solidFill>
                  </a:tcPr>
                </a:tc>
                <a:tc>
                  <a:txBody>
                    <a:bodyPr/>
                    <a:lstStyle/>
                    <a:p>
                      <a:pPr algn="ctr"/>
                      <a:r>
                        <a:rPr lang="en-US" dirty="0"/>
                        <a:t>Amount:</a:t>
                      </a:r>
                    </a:p>
                  </a:txBody>
                  <a:tcPr>
                    <a:solidFill>
                      <a:schemeClr val="accent6">
                        <a:lumMod val="75000"/>
                      </a:schemeClr>
                    </a:solidFill>
                  </a:tcPr>
                </a:tc>
                <a:tc>
                  <a:txBody>
                    <a:bodyPr/>
                    <a:lstStyle/>
                    <a:p>
                      <a:pPr algn="r"/>
                      <a:r>
                        <a:rPr lang="en-US" dirty="0"/>
                        <a:t>Status:</a:t>
                      </a:r>
                    </a:p>
                  </a:txBody>
                  <a:tcPr>
                    <a:solidFill>
                      <a:schemeClr val="accent6">
                        <a:lumMod val="75000"/>
                      </a:schemeClr>
                    </a:solidFill>
                  </a:tcPr>
                </a:tc>
                <a:extLst>
                  <a:ext uri="{0D108BD9-81ED-4DB2-BD59-A6C34878D82A}">
                    <a16:rowId xmlns:a16="http://schemas.microsoft.com/office/drawing/2014/main" val="1551795887"/>
                  </a:ext>
                </a:extLst>
              </a:tr>
              <a:tr h="406400">
                <a:tc>
                  <a:txBody>
                    <a:bodyPr/>
                    <a:lstStyle/>
                    <a:p>
                      <a:r>
                        <a:rPr lang="en-US" dirty="0"/>
                        <a:t>23-15</a:t>
                      </a:r>
                    </a:p>
                  </a:txBody>
                  <a:tcPr>
                    <a:solidFill>
                      <a:schemeClr val="accent6">
                        <a:lumMod val="40000"/>
                        <a:lumOff val="60000"/>
                      </a:schemeClr>
                    </a:solidFill>
                  </a:tcPr>
                </a:tc>
                <a:tc>
                  <a:txBody>
                    <a:bodyPr/>
                    <a:lstStyle/>
                    <a:p>
                      <a:r>
                        <a:rPr lang="en-US" dirty="0"/>
                        <a:t>LPPI Memorial Park Pavilion Improvements</a:t>
                      </a:r>
                    </a:p>
                  </a:txBody>
                  <a:tcPr>
                    <a:solidFill>
                      <a:schemeClr val="accent6">
                        <a:lumMod val="40000"/>
                        <a:lumOff val="60000"/>
                      </a:schemeClr>
                    </a:solidFill>
                  </a:tcPr>
                </a:tc>
                <a:tc>
                  <a:txBody>
                    <a:bodyPr/>
                    <a:lstStyle/>
                    <a:p>
                      <a:r>
                        <a:rPr lang="en-US" dirty="0"/>
                        <a:t>$22,000.00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1988013432"/>
                  </a:ext>
                </a:extLst>
              </a:tr>
              <a:tr h="406400">
                <a:tc>
                  <a:txBody>
                    <a:bodyPr/>
                    <a:lstStyle/>
                    <a:p>
                      <a:r>
                        <a:rPr lang="en-US" dirty="0"/>
                        <a:t>23-16</a:t>
                      </a:r>
                    </a:p>
                  </a:txBody>
                  <a:tcPr>
                    <a:solidFill>
                      <a:schemeClr val="accent6">
                        <a:lumMod val="40000"/>
                        <a:lumOff val="60000"/>
                      </a:schemeClr>
                    </a:solidFill>
                  </a:tcPr>
                </a:tc>
                <a:tc>
                  <a:txBody>
                    <a:bodyPr/>
                    <a:lstStyle/>
                    <a:p>
                      <a:r>
                        <a:rPr lang="en-US" dirty="0"/>
                        <a:t>LPPI Baseball Bat/Helmet Racks</a:t>
                      </a:r>
                    </a:p>
                  </a:txBody>
                  <a:tcPr>
                    <a:solidFill>
                      <a:schemeClr val="accent6">
                        <a:lumMod val="40000"/>
                        <a:lumOff val="60000"/>
                      </a:schemeClr>
                    </a:solidFill>
                  </a:tcPr>
                </a:tc>
                <a:tc>
                  <a:txBody>
                    <a:bodyPr/>
                    <a:lstStyle/>
                    <a:p>
                      <a:r>
                        <a:rPr lang="en-US" dirty="0"/>
                        <a:t>$3,000.00</a:t>
                      </a:r>
                    </a:p>
                  </a:txBody>
                  <a:tcPr>
                    <a:solidFill>
                      <a:schemeClr val="accent6">
                        <a:lumMod val="40000"/>
                        <a:lumOff val="60000"/>
                      </a:schemeClr>
                    </a:solidFill>
                  </a:tcPr>
                </a:tc>
                <a:tc>
                  <a:txBody>
                    <a:bodyPr/>
                    <a:lstStyle/>
                    <a:p>
                      <a:r>
                        <a:rPr lang="en-US" dirty="0"/>
                        <a:t>Approved</a:t>
                      </a:r>
                    </a:p>
                  </a:txBody>
                  <a:tcPr>
                    <a:solidFill>
                      <a:schemeClr val="accent6">
                        <a:lumMod val="40000"/>
                        <a:lumOff val="60000"/>
                      </a:schemeClr>
                    </a:solidFill>
                  </a:tcPr>
                </a:tc>
                <a:extLst>
                  <a:ext uri="{0D108BD9-81ED-4DB2-BD59-A6C34878D82A}">
                    <a16:rowId xmlns:a16="http://schemas.microsoft.com/office/drawing/2014/main" val="2266155530"/>
                  </a:ext>
                </a:extLst>
              </a:tr>
              <a:tr h="406400">
                <a:tc>
                  <a:txBody>
                    <a:bodyPr/>
                    <a:lstStyle/>
                    <a:p>
                      <a:endParaRPr lang="en-US" dirty="0"/>
                    </a:p>
                  </a:txBody>
                  <a:tcPr>
                    <a:solidFill>
                      <a:schemeClr val="accent6">
                        <a:lumMod val="40000"/>
                        <a:lumOff val="60000"/>
                      </a:schemeClr>
                    </a:solidFill>
                  </a:tcPr>
                </a:tc>
                <a:tc>
                  <a:txBody>
                    <a:bodyPr/>
                    <a:lstStyle/>
                    <a:p>
                      <a:r>
                        <a:rPr lang="en-US" dirty="0"/>
                        <a:t>CP&amp;P Half Basketball Court Memorial Park</a:t>
                      </a:r>
                    </a:p>
                  </a:txBody>
                  <a:tcPr>
                    <a:solidFill>
                      <a:schemeClr val="accent6">
                        <a:lumMod val="40000"/>
                        <a:lumOff val="60000"/>
                      </a:schemeClr>
                    </a:solidFill>
                  </a:tcPr>
                </a:tc>
                <a:tc>
                  <a:txBody>
                    <a:bodyPr/>
                    <a:lstStyle/>
                    <a:p>
                      <a:r>
                        <a:rPr lang="en-US" dirty="0"/>
                        <a:t>$15,000.00</a:t>
                      </a:r>
                    </a:p>
                  </a:txBody>
                  <a:tcPr>
                    <a:solidFill>
                      <a:schemeClr val="accent6">
                        <a:lumMod val="40000"/>
                        <a:lumOff val="60000"/>
                      </a:schemeClr>
                    </a:solidFill>
                  </a:tcPr>
                </a:tc>
                <a:tc>
                  <a:txBody>
                    <a:bodyPr/>
                    <a:lstStyle/>
                    <a:p>
                      <a:r>
                        <a:rPr lang="en-US" dirty="0"/>
                        <a:t>Denied</a:t>
                      </a:r>
                    </a:p>
                  </a:txBody>
                  <a:tcPr>
                    <a:solidFill>
                      <a:schemeClr val="accent6">
                        <a:lumMod val="40000"/>
                        <a:lumOff val="60000"/>
                      </a:schemeClr>
                    </a:solidFill>
                  </a:tcPr>
                </a:tc>
                <a:extLst>
                  <a:ext uri="{0D108BD9-81ED-4DB2-BD59-A6C34878D82A}">
                    <a16:rowId xmlns:a16="http://schemas.microsoft.com/office/drawing/2014/main" val="275450796"/>
                  </a:ext>
                </a:extLst>
              </a:tr>
              <a:tr h="406400">
                <a:tc>
                  <a:txBody>
                    <a:bodyPr/>
                    <a:lstStyle/>
                    <a:p>
                      <a:endParaRPr lang="en-US" dirty="0"/>
                    </a:p>
                  </a:txBody>
                  <a:tcPr>
                    <a:solidFill>
                      <a:schemeClr val="accent6">
                        <a:lumMod val="40000"/>
                        <a:lumOff val="60000"/>
                      </a:schemeClr>
                    </a:solidFill>
                  </a:tcPr>
                </a:tc>
                <a:tc>
                  <a:txBody>
                    <a:bodyPr/>
                    <a:lstStyle/>
                    <a:p>
                      <a:r>
                        <a:rPr lang="en-US" dirty="0"/>
                        <a:t>CP&amp;P Timber Stacks Memorial Park</a:t>
                      </a:r>
                    </a:p>
                  </a:txBody>
                  <a:tcPr>
                    <a:solidFill>
                      <a:schemeClr val="accent6">
                        <a:lumMod val="40000"/>
                        <a:lumOff val="60000"/>
                      </a:schemeClr>
                    </a:solidFill>
                  </a:tcPr>
                </a:tc>
                <a:tc>
                  <a:txBody>
                    <a:bodyPr/>
                    <a:lstStyle/>
                    <a:p>
                      <a:r>
                        <a:rPr lang="en-US" dirty="0"/>
                        <a:t>$105,686.00</a:t>
                      </a:r>
                    </a:p>
                  </a:txBody>
                  <a:tcPr>
                    <a:solidFill>
                      <a:schemeClr val="accent6">
                        <a:lumMod val="40000"/>
                        <a:lumOff val="60000"/>
                      </a:schemeClr>
                    </a:solidFill>
                  </a:tcPr>
                </a:tc>
                <a:tc>
                  <a:txBody>
                    <a:bodyPr/>
                    <a:lstStyle/>
                    <a:p>
                      <a:r>
                        <a:rPr lang="en-US" dirty="0"/>
                        <a:t>Denied</a:t>
                      </a:r>
                    </a:p>
                  </a:txBody>
                  <a:tcPr>
                    <a:solidFill>
                      <a:schemeClr val="accent6">
                        <a:lumMod val="40000"/>
                        <a:lumOff val="60000"/>
                      </a:schemeClr>
                    </a:solidFill>
                  </a:tcPr>
                </a:tc>
                <a:extLst>
                  <a:ext uri="{0D108BD9-81ED-4DB2-BD59-A6C34878D82A}">
                    <a16:rowId xmlns:a16="http://schemas.microsoft.com/office/drawing/2014/main" val="1312547409"/>
                  </a:ext>
                </a:extLst>
              </a:tr>
              <a:tr h="406400">
                <a:tc>
                  <a:txBody>
                    <a:bodyPr/>
                    <a:lstStyle/>
                    <a:p>
                      <a:endParaRPr lang="en-US" dirty="0"/>
                    </a:p>
                  </a:txBody>
                  <a:tcPr>
                    <a:solidFill>
                      <a:schemeClr val="accent6">
                        <a:lumMod val="40000"/>
                        <a:lumOff val="60000"/>
                      </a:schemeClr>
                    </a:solidFill>
                  </a:tcPr>
                </a:tc>
                <a:tc>
                  <a:txBody>
                    <a:bodyPr/>
                    <a:lstStyle/>
                    <a:p>
                      <a:r>
                        <a:rPr lang="en-US" dirty="0"/>
                        <a:t>KMB Pet Waste Stations and Recycling Containers</a:t>
                      </a:r>
                    </a:p>
                  </a:txBody>
                  <a:tcPr>
                    <a:solidFill>
                      <a:schemeClr val="accent6">
                        <a:lumMod val="40000"/>
                        <a:lumOff val="60000"/>
                      </a:schemeClr>
                    </a:solidFill>
                  </a:tcPr>
                </a:tc>
                <a:tc>
                  <a:txBody>
                    <a:bodyPr/>
                    <a:lstStyle/>
                    <a:p>
                      <a:r>
                        <a:rPr lang="en-US" dirty="0"/>
                        <a:t>$5,000.00</a:t>
                      </a:r>
                    </a:p>
                  </a:txBody>
                  <a:tcPr>
                    <a:solidFill>
                      <a:schemeClr val="accent6">
                        <a:lumMod val="40000"/>
                        <a:lumOff val="60000"/>
                      </a:schemeClr>
                    </a:solidFill>
                  </a:tcPr>
                </a:tc>
                <a:tc>
                  <a:txBody>
                    <a:bodyPr/>
                    <a:lstStyle/>
                    <a:p>
                      <a:r>
                        <a:rPr lang="en-US" dirty="0"/>
                        <a:t>Denied</a:t>
                      </a:r>
                    </a:p>
                  </a:txBody>
                  <a:tcPr>
                    <a:solidFill>
                      <a:schemeClr val="accent6">
                        <a:lumMod val="40000"/>
                        <a:lumOff val="60000"/>
                      </a:schemeClr>
                    </a:solidFill>
                  </a:tcPr>
                </a:tc>
                <a:extLst>
                  <a:ext uri="{0D108BD9-81ED-4DB2-BD59-A6C34878D82A}">
                    <a16:rowId xmlns:a16="http://schemas.microsoft.com/office/drawing/2014/main" val="1803278265"/>
                  </a:ext>
                </a:extLst>
              </a:tr>
              <a:tr h="406400">
                <a:tc>
                  <a:txBody>
                    <a:bodyPr/>
                    <a:lstStyle/>
                    <a:p>
                      <a:endParaRPr lang="en-US" dirty="0"/>
                    </a:p>
                  </a:txBody>
                  <a:tcPr>
                    <a:solidFill>
                      <a:schemeClr val="accent6">
                        <a:lumMod val="40000"/>
                        <a:lumOff val="60000"/>
                      </a:schemeClr>
                    </a:solidFill>
                  </a:tcPr>
                </a:tc>
                <a:tc>
                  <a:txBody>
                    <a:bodyPr/>
                    <a:lstStyle/>
                    <a:p>
                      <a:r>
                        <a:rPr lang="en-US" dirty="0"/>
                        <a:t>MDE Emmitsburg Transmission Main Replacement</a:t>
                      </a:r>
                    </a:p>
                  </a:txBody>
                  <a:tcPr>
                    <a:solidFill>
                      <a:schemeClr val="accent6">
                        <a:lumMod val="40000"/>
                        <a:lumOff val="60000"/>
                      </a:schemeClr>
                    </a:solidFill>
                  </a:tcPr>
                </a:tc>
                <a:tc>
                  <a:txBody>
                    <a:bodyPr/>
                    <a:lstStyle/>
                    <a:p>
                      <a:r>
                        <a:rPr lang="en-US" dirty="0"/>
                        <a:t>$5,865,000.00</a:t>
                      </a:r>
                    </a:p>
                  </a:txBody>
                  <a:tcPr>
                    <a:solidFill>
                      <a:schemeClr val="accent6">
                        <a:lumMod val="40000"/>
                        <a:lumOff val="60000"/>
                      </a:schemeClr>
                    </a:solidFill>
                  </a:tcPr>
                </a:tc>
                <a:tc>
                  <a:txBody>
                    <a:bodyPr/>
                    <a:lstStyle/>
                    <a:p>
                      <a:r>
                        <a:rPr lang="en-US" dirty="0"/>
                        <a:t>Pending</a:t>
                      </a:r>
                    </a:p>
                  </a:txBody>
                  <a:tcPr>
                    <a:solidFill>
                      <a:schemeClr val="accent6">
                        <a:lumMod val="40000"/>
                        <a:lumOff val="60000"/>
                      </a:schemeClr>
                    </a:solidFill>
                  </a:tcPr>
                </a:tc>
                <a:extLst>
                  <a:ext uri="{0D108BD9-81ED-4DB2-BD59-A6C34878D82A}">
                    <a16:rowId xmlns:a16="http://schemas.microsoft.com/office/drawing/2014/main" val="297666236"/>
                  </a:ext>
                </a:extLst>
              </a:tr>
            </a:tbl>
          </a:graphicData>
        </a:graphic>
      </p:graphicFrame>
      <p:sp>
        <p:nvSpPr>
          <p:cNvPr id="4" name="Slide Number Placeholder 3">
            <a:extLst>
              <a:ext uri="{FF2B5EF4-FFF2-40B4-BE49-F238E27FC236}">
                <a16:creationId xmlns:a16="http://schemas.microsoft.com/office/drawing/2014/main" id="{BA853A28-3662-CB9A-32B5-D262CEB219FC}"/>
              </a:ext>
            </a:extLst>
          </p:cNvPr>
          <p:cNvSpPr>
            <a:spLocks noGrp="1"/>
          </p:cNvSpPr>
          <p:nvPr>
            <p:ph type="sldNum" sz="quarter" idx="12"/>
          </p:nvPr>
        </p:nvSpPr>
        <p:spPr>
          <a:xfrm>
            <a:off x="6910454" y="5460961"/>
            <a:ext cx="2194560" cy="1397039"/>
          </a:xfrm>
        </p:spPr>
        <p:txBody>
          <a:bodyPr/>
          <a:lstStyle/>
          <a:p>
            <a:fld id="{41597707-FBF8-4415-A3B1-7F44884DE5C3}" type="slidenum">
              <a:rPr lang="en-US" sz="1200" smtClean="0"/>
              <a:pPr/>
              <a:t>90</a:t>
            </a:fld>
            <a:endParaRPr lang="en-US" sz="1200" dirty="0"/>
          </a:p>
        </p:txBody>
      </p:sp>
      <p:sp>
        <p:nvSpPr>
          <p:cNvPr id="6" name="TextBox 5">
            <a:extLst>
              <a:ext uri="{FF2B5EF4-FFF2-40B4-BE49-F238E27FC236}">
                <a16:creationId xmlns:a16="http://schemas.microsoft.com/office/drawing/2014/main" id="{B87893C2-7F09-477F-0526-DB505CA27C84}"/>
              </a:ext>
            </a:extLst>
          </p:cNvPr>
          <p:cNvSpPr txBox="1"/>
          <p:nvPr/>
        </p:nvSpPr>
        <p:spPr>
          <a:xfrm>
            <a:off x="2487352" y="5487542"/>
            <a:ext cx="6248400" cy="830997"/>
          </a:xfrm>
          <a:prstGeom prst="rect">
            <a:avLst/>
          </a:prstGeom>
          <a:noFill/>
        </p:spPr>
        <p:txBody>
          <a:bodyPr wrap="square" rtlCol="0">
            <a:spAutoFit/>
          </a:bodyPr>
          <a:lstStyle/>
          <a:p>
            <a:r>
              <a:rPr lang="en-US" sz="4800" b="1" dirty="0">
                <a:solidFill>
                  <a:schemeClr val="bg1"/>
                </a:solidFill>
                <a:latin typeface="Angsana New" panose="02020603050405020304" pitchFamily="18" charset="-34"/>
                <a:cs typeface="Angsana New" panose="02020603050405020304" pitchFamily="18" charset="-34"/>
              </a:rPr>
              <a:t>Total Applied For: $8,881,964.00</a:t>
            </a:r>
          </a:p>
        </p:txBody>
      </p:sp>
    </p:spTree>
    <p:extLst>
      <p:ext uri="{BB962C8B-B14F-4D97-AF65-F5344CB8AC3E}">
        <p14:creationId xmlns:p14="http://schemas.microsoft.com/office/powerpoint/2010/main" val="33938886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25000">
              <a:schemeClr val="accent6">
                <a:lumMod val="40000"/>
                <a:lumOff val="60000"/>
              </a:schemeClr>
            </a:gs>
            <a:gs pos="0">
              <a:schemeClr val="accent6">
                <a:lumMod val="20000"/>
                <a:lumOff val="80000"/>
              </a:schemeClr>
            </a:gs>
            <a:gs pos="74000">
              <a:schemeClr val="accent6">
                <a:lumMod val="60000"/>
                <a:lumOff val="40000"/>
              </a:schemeClr>
            </a:gs>
            <a:gs pos="83000">
              <a:schemeClr val="accent6">
                <a:lumMod val="75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513" y="152400"/>
            <a:ext cx="8397506" cy="533400"/>
          </a:xfrm>
          <a:noFill/>
        </p:spPr>
        <p:txBody>
          <a:bodyPr>
            <a:noAutofit/>
          </a:bodyPr>
          <a:lstStyle/>
          <a:p>
            <a:pPr algn="ctr"/>
            <a:r>
              <a:rPr lang="en-US" sz="3200" b="1" dirty="0">
                <a:solidFill>
                  <a:schemeClr val="accent6">
                    <a:lumMod val="75000"/>
                  </a:schemeClr>
                </a:solidFill>
              </a:rPr>
              <a:t>Future Grants For FY 2024</a:t>
            </a:r>
          </a:p>
        </p:txBody>
      </p:sp>
      <p:sp>
        <p:nvSpPr>
          <p:cNvPr id="3" name="Slide Number Placeholder 2"/>
          <p:cNvSpPr>
            <a:spLocks noGrp="1"/>
          </p:cNvSpPr>
          <p:nvPr>
            <p:ph type="sldNum" sz="quarter" idx="12"/>
          </p:nvPr>
        </p:nvSpPr>
        <p:spPr>
          <a:xfrm>
            <a:off x="6935263" y="5460961"/>
            <a:ext cx="2194560" cy="1397039"/>
          </a:xfrm>
        </p:spPr>
        <p:txBody>
          <a:bodyPr/>
          <a:lstStyle/>
          <a:p>
            <a:fld id="{41597707-FBF8-4415-A3B1-7F44884DE5C3}" type="slidenum">
              <a:rPr lang="en-US" sz="1200" smtClean="0"/>
              <a:pPr/>
              <a:t>91</a:t>
            </a:fld>
            <a:endParaRPr lang="en-US" sz="1200" dirty="0"/>
          </a:p>
        </p:txBody>
      </p:sp>
      <p:graphicFrame>
        <p:nvGraphicFramePr>
          <p:cNvPr id="9" name="Table 9">
            <a:extLst>
              <a:ext uri="{FF2B5EF4-FFF2-40B4-BE49-F238E27FC236}">
                <a16:creationId xmlns:a16="http://schemas.microsoft.com/office/drawing/2014/main" id="{1191CED3-DEA8-4E34-1842-13EB4F2F38CF}"/>
              </a:ext>
            </a:extLst>
          </p:cNvPr>
          <p:cNvGraphicFramePr>
            <a:graphicFrameLocks noGrp="1"/>
          </p:cNvGraphicFramePr>
          <p:nvPr>
            <p:extLst>
              <p:ext uri="{D42A27DB-BD31-4B8C-83A1-F6EECF244321}">
                <p14:modId xmlns:p14="http://schemas.microsoft.com/office/powerpoint/2010/main" val="3552410655"/>
              </p:ext>
            </p:extLst>
          </p:nvPr>
        </p:nvGraphicFramePr>
        <p:xfrm>
          <a:off x="159487" y="1143000"/>
          <a:ext cx="8755913" cy="4038600"/>
        </p:xfrm>
        <a:graphic>
          <a:graphicData uri="http://schemas.openxmlformats.org/drawingml/2006/table">
            <a:tbl>
              <a:tblPr firstRow="1" bandRow="1">
                <a:tableStyleId>{5C22544A-7EE6-4342-B048-85BDC9FD1C3A}</a:tableStyleId>
              </a:tblPr>
              <a:tblGrid>
                <a:gridCol w="8755913">
                  <a:extLst>
                    <a:ext uri="{9D8B030D-6E8A-4147-A177-3AD203B41FA5}">
                      <a16:colId xmlns:a16="http://schemas.microsoft.com/office/drawing/2014/main" val="937228099"/>
                    </a:ext>
                  </a:extLst>
                </a:gridCol>
              </a:tblGrid>
              <a:tr h="504825">
                <a:tc>
                  <a:txBody>
                    <a:bodyPr/>
                    <a:lstStyle/>
                    <a:p>
                      <a:r>
                        <a:rPr lang="en-US" b="0" dirty="0">
                          <a:solidFill>
                            <a:schemeClr val="tx1"/>
                          </a:solidFill>
                        </a:rPr>
                        <a:t>Community Legacy FY24 - $50,000</a:t>
                      </a:r>
                    </a:p>
                  </a:txBody>
                  <a:tcPr>
                    <a:solidFill>
                      <a:schemeClr val="accent6">
                        <a:lumMod val="60000"/>
                        <a:lumOff val="40000"/>
                      </a:schemeClr>
                    </a:solidFill>
                  </a:tcPr>
                </a:tc>
                <a:extLst>
                  <a:ext uri="{0D108BD9-81ED-4DB2-BD59-A6C34878D82A}">
                    <a16:rowId xmlns:a16="http://schemas.microsoft.com/office/drawing/2014/main" val="2544948035"/>
                  </a:ext>
                </a:extLst>
              </a:tr>
              <a:tr h="504825">
                <a:tc>
                  <a:txBody>
                    <a:bodyPr/>
                    <a:lstStyle/>
                    <a:p>
                      <a:r>
                        <a:rPr lang="en-US" dirty="0"/>
                        <a:t>Operating Assistance Grant – Main Street Improvement Program $10,000 (due May 2024)</a:t>
                      </a:r>
                    </a:p>
                  </a:txBody>
                  <a:tcPr>
                    <a:solidFill>
                      <a:schemeClr val="accent6">
                        <a:lumMod val="60000"/>
                        <a:lumOff val="40000"/>
                      </a:schemeClr>
                    </a:solidFill>
                  </a:tcPr>
                </a:tc>
                <a:extLst>
                  <a:ext uri="{0D108BD9-81ED-4DB2-BD59-A6C34878D82A}">
                    <a16:rowId xmlns:a16="http://schemas.microsoft.com/office/drawing/2014/main" val="928356098"/>
                  </a:ext>
                </a:extLst>
              </a:tr>
              <a:tr h="504825">
                <a:tc>
                  <a:txBody>
                    <a:bodyPr/>
                    <a:lstStyle/>
                    <a:p>
                      <a:r>
                        <a:rPr lang="en-US" dirty="0"/>
                        <a:t>Program Open Space – TBD (due May 2024)</a:t>
                      </a:r>
                    </a:p>
                  </a:txBody>
                  <a:tcPr>
                    <a:solidFill>
                      <a:schemeClr val="accent6">
                        <a:lumMod val="60000"/>
                        <a:lumOff val="40000"/>
                      </a:schemeClr>
                    </a:solidFill>
                  </a:tcPr>
                </a:tc>
                <a:extLst>
                  <a:ext uri="{0D108BD9-81ED-4DB2-BD59-A6C34878D82A}">
                    <a16:rowId xmlns:a16="http://schemas.microsoft.com/office/drawing/2014/main" val="1967095543"/>
                  </a:ext>
                </a:extLst>
              </a:tr>
              <a:tr h="504825">
                <a:tc>
                  <a:txBody>
                    <a:bodyPr/>
                    <a:lstStyle/>
                    <a:p>
                      <a:r>
                        <a:rPr lang="en-US" dirty="0"/>
                        <a:t>Community Parks &amp; Playground – TBD (due August 2023)</a:t>
                      </a:r>
                    </a:p>
                  </a:txBody>
                  <a:tcPr>
                    <a:solidFill>
                      <a:schemeClr val="accent6">
                        <a:lumMod val="60000"/>
                        <a:lumOff val="40000"/>
                      </a:schemeClr>
                    </a:solidFill>
                  </a:tcPr>
                </a:tc>
                <a:extLst>
                  <a:ext uri="{0D108BD9-81ED-4DB2-BD59-A6C34878D82A}">
                    <a16:rowId xmlns:a16="http://schemas.microsoft.com/office/drawing/2014/main" val="2231267290"/>
                  </a:ext>
                </a:extLst>
              </a:tr>
              <a:tr h="504825">
                <a:tc>
                  <a:txBody>
                    <a:bodyPr/>
                    <a:lstStyle/>
                    <a:p>
                      <a:r>
                        <a:rPr lang="en-US" dirty="0"/>
                        <a:t>Tourism Reinvestment in Promotion &amp; Product Grant – TBD (due January 2024)</a:t>
                      </a:r>
                    </a:p>
                  </a:txBody>
                  <a:tcPr>
                    <a:solidFill>
                      <a:schemeClr val="accent6">
                        <a:lumMod val="60000"/>
                        <a:lumOff val="40000"/>
                      </a:schemeClr>
                    </a:solidFill>
                  </a:tcPr>
                </a:tc>
                <a:extLst>
                  <a:ext uri="{0D108BD9-81ED-4DB2-BD59-A6C34878D82A}">
                    <a16:rowId xmlns:a16="http://schemas.microsoft.com/office/drawing/2014/main" val="573469603"/>
                  </a:ext>
                </a:extLst>
              </a:tr>
              <a:tr h="504825">
                <a:tc>
                  <a:txBody>
                    <a:bodyPr/>
                    <a:lstStyle/>
                    <a:p>
                      <a:r>
                        <a:rPr lang="en-US" dirty="0"/>
                        <a:t>Business District and Neighborhood Safety Grant – TBD (due March 2024)</a:t>
                      </a:r>
                    </a:p>
                  </a:txBody>
                  <a:tcPr>
                    <a:solidFill>
                      <a:schemeClr val="accent6">
                        <a:lumMod val="60000"/>
                        <a:lumOff val="40000"/>
                      </a:schemeClr>
                    </a:solidFill>
                  </a:tcPr>
                </a:tc>
                <a:extLst>
                  <a:ext uri="{0D108BD9-81ED-4DB2-BD59-A6C34878D82A}">
                    <a16:rowId xmlns:a16="http://schemas.microsoft.com/office/drawing/2014/main" val="2870046905"/>
                  </a:ext>
                </a:extLst>
              </a:tr>
              <a:tr h="504825">
                <a:tc>
                  <a:txBody>
                    <a:bodyPr/>
                    <a:lstStyle/>
                    <a:p>
                      <a:r>
                        <a:rPr lang="en-US" dirty="0"/>
                        <a:t>Visit Frederick County Main Street Communities Cooperative Fund – TBD (due January 2024)</a:t>
                      </a:r>
                    </a:p>
                  </a:txBody>
                  <a:tcPr>
                    <a:solidFill>
                      <a:schemeClr val="accent6">
                        <a:lumMod val="60000"/>
                        <a:lumOff val="40000"/>
                      </a:schemeClr>
                    </a:solidFill>
                  </a:tcPr>
                </a:tc>
                <a:extLst>
                  <a:ext uri="{0D108BD9-81ED-4DB2-BD59-A6C34878D82A}">
                    <a16:rowId xmlns:a16="http://schemas.microsoft.com/office/drawing/2014/main" val="57174003"/>
                  </a:ext>
                </a:extLst>
              </a:tr>
              <a:tr h="504825">
                <a:tc>
                  <a:txBody>
                    <a:bodyPr/>
                    <a:lstStyle/>
                    <a:p>
                      <a:r>
                        <a:rPr lang="en-US" dirty="0"/>
                        <a:t>Governor’s Office of Crime Prevention – TBD (due September 2024)</a:t>
                      </a:r>
                    </a:p>
                  </a:txBody>
                  <a:tcPr>
                    <a:solidFill>
                      <a:schemeClr val="accent6">
                        <a:lumMod val="60000"/>
                        <a:lumOff val="40000"/>
                      </a:schemeClr>
                    </a:solidFill>
                  </a:tcPr>
                </a:tc>
                <a:extLst>
                  <a:ext uri="{0D108BD9-81ED-4DB2-BD59-A6C34878D82A}">
                    <a16:rowId xmlns:a16="http://schemas.microsoft.com/office/drawing/2014/main" val="1625295588"/>
                  </a:ext>
                </a:extLst>
              </a:tr>
            </a:tbl>
          </a:graphicData>
        </a:graphic>
      </p:graphicFrame>
      <p:sp>
        <p:nvSpPr>
          <p:cNvPr id="13" name="TextBox 12">
            <a:extLst>
              <a:ext uri="{FF2B5EF4-FFF2-40B4-BE49-F238E27FC236}">
                <a16:creationId xmlns:a16="http://schemas.microsoft.com/office/drawing/2014/main" id="{D913898D-1CA4-9E61-4284-82ECB49E4214}"/>
              </a:ext>
            </a:extLst>
          </p:cNvPr>
          <p:cNvSpPr txBox="1"/>
          <p:nvPr/>
        </p:nvSpPr>
        <p:spPr>
          <a:xfrm>
            <a:off x="173665" y="5469821"/>
            <a:ext cx="8970335" cy="1077218"/>
          </a:xfrm>
          <a:prstGeom prst="rect">
            <a:avLst/>
          </a:prstGeom>
          <a:noFill/>
        </p:spPr>
        <p:txBody>
          <a:bodyPr wrap="square" rtlCol="0">
            <a:spAutoFit/>
          </a:bodyPr>
          <a:lstStyle/>
          <a:p>
            <a:pPr algn="ctr"/>
            <a:r>
              <a:rPr lang="en-US" sz="3200" b="1" dirty="0">
                <a:solidFill>
                  <a:schemeClr val="bg1"/>
                </a:solidFill>
              </a:rPr>
              <a:t>**And other grants as needs arise and they are discovered</a:t>
            </a:r>
          </a:p>
        </p:txBody>
      </p:sp>
    </p:spTree>
    <p:extLst>
      <p:ext uri="{BB962C8B-B14F-4D97-AF65-F5344CB8AC3E}">
        <p14:creationId xmlns:p14="http://schemas.microsoft.com/office/powerpoint/2010/main" val="1845444029"/>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2">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ear&#10;&#10;Description automatically generated">
            <a:extLst>
              <a:ext uri="{FF2B5EF4-FFF2-40B4-BE49-F238E27FC236}">
                <a16:creationId xmlns:a16="http://schemas.microsoft.com/office/drawing/2014/main" id="{EF5696AF-6F8A-11C3-47E6-93FBDEFED7C2}"/>
              </a:ext>
            </a:extLst>
          </p:cNvPr>
          <p:cNvPicPr>
            <a:picLocks noChangeAspect="1"/>
          </p:cNvPicPr>
          <p:nvPr/>
        </p:nvPicPr>
        <p:blipFill rotWithShape="1">
          <a:blip r:embed="rId2">
            <a:alphaModFix amt="4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620" r="14380"/>
          <a:stretch/>
        </p:blipFill>
        <p:spPr>
          <a:xfrm>
            <a:off x="20" y="10"/>
            <a:ext cx="9143980" cy="6857990"/>
          </a:xfrm>
          <a:prstGeom prst="rect">
            <a:avLst/>
          </a:prstGeom>
        </p:spPr>
      </p:pic>
      <p:sp>
        <p:nvSpPr>
          <p:cNvPr id="4" name="Title 3"/>
          <p:cNvSpPr>
            <a:spLocks noGrp="1"/>
          </p:cNvSpPr>
          <p:nvPr>
            <p:ph type="title"/>
          </p:nvPr>
        </p:nvSpPr>
        <p:spPr>
          <a:xfrm>
            <a:off x="452628" y="770467"/>
            <a:ext cx="8086725" cy="3352800"/>
          </a:xfrm>
        </p:spPr>
        <p:txBody>
          <a:bodyPr vert="horz" lIns="91440" tIns="45720" rIns="91440" bIns="45720" rtlCol="0" anchor="b">
            <a:normAutofit/>
          </a:bodyPr>
          <a:lstStyle/>
          <a:p>
            <a:pPr>
              <a:lnSpc>
                <a:spcPct val="80000"/>
              </a:lnSpc>
            </a:pPr>
            <a:r>
              <a:rPr lang="en-US" sz="8800" b="1" kern="1200" spc="-120" baseline="0">
                <a:solidFill>
                  <a:schemeClr val="tx1"/>
                </a:solidFill>
                <a:latin typeface="+mj-lt"/>
                <a:ea typeface="+mj-ea"/>
                <a:cs typeface="+mj-cs"/>
              </a:rPr>
              <a:t>Discussion – Questions?</a:t>
            </a:r>
          </a:p>
        </p:txBody>
      </p:sp>
      <p:sp>
        <p:nvSpPr>
          <p:cNvPr id="2" name="Slide Number Placeholder 1"/>
          <p:cNvSpPr>
            <a:spLocks noGrp="1"/>
          </p:cNvSpPr>
          <p:nvPr>
            <p:ph type="sldNum" sz="quarter" idx="12"/>
          </p:nvPr>
        </p:nvSpPr>
        <p:spPr>
          <a:xfrm>
            <a:off x="6572944" y="5876412"/>
            <a:ext cx="2194560" cy="1397039"/>
          </a:xfrm>
        </p:spPr>
        <p:txBody>
          <a:bodyPr vert="horz" lIns="91440" tIns="45720" rIns="91440" bIns="45720" rtlCol="0" anchor="b">
            <a:normAutofit/>
          </a:bodyPr>
          <a:lstStyle/>
          <a:p>
            <a:pPr defTabSz="914400">
              <a:lnSpc>
                <a:spcPct val="90000"/>
              </a:lnSpc>
              <a:spcAft>
                <a:spcPts val="600"/>
              </a:spcAft>
            </a:pPr>
            <a:fld id="{41597707-FBF8-4415-A3B1-7F44884DE5C3}" type="slidenum">
              <a:rPr lang="en-US">
                <a:solidFill>
                  <a:schemeClr val="tx1">
                    <a:alpha val="20000"/>
                  </a:schemeClr>
                </a:solidFill>
              </a:rPr>
              <a:pPr defTabSz="914400">
                <a:lnSpc>
                  <a:spcPct val="90000"/>
                </a:lnSpc>
                <a:spcAft>
                  <a:spcPts val="600"/>
                </a:spcAft>
              </a:pPr>
              <a:t>92</a:t>
            </a:fld>
            <a:endParaRPr lang="en-US">
              <a:solidFill>
                <a:schemeClr val="tx1">
                  <a:alpha val="20000"/>
                </a:schemeClr>
              </a:solidFill>
            </a:endParaRPr>
          </a:p>
        </p:txBody>
      </p:sp>
      <p:sp>
        <p:nvSpPr>
          <p:cNvPr id="6" name="TextBox 5">
            <a:extLst>
              <a:ext uri="{FF2B5EF4-FFF2-40B4-BE49-F238E27FC236}">
                <a16:creationId xmlns:a16="http://schemas.microsoft.com/office/drawing/2014/main" id="{68885145-6D21-C58F-8EC1-2038564B23DA}"/>
              </a:ext>
            </a:extLst>
          </p:cNvPr>
          <p:cNvSpPr txBox="1"/>
          <p:nvPr/>
        </p:nvSpPr>
        <p:spPr>
          <a:xfrm>
            <a:off x="6708718" y="6657945"/>
            <a:ext cx="243528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lucianoduarte.com/en/about-dynamic-read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random/>
  </p:transition>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43996</TotalTime>
  <Words>3520</Words>
  <Application>Microsoft Office PowerPoint</Application>
  <PresentationFormat>On-screen Show (4:3)</PresentationFormat>
  <Paragraphs>897</Paragraphs>
  <Slides>92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Angsana New</vt:lpstr>
      <vt:lpstr>Arial</vt:lpstr>
      <vt:lpstr>Calibri</vt:lpstr>
      <vt:lpstr>Calibri Light</vt:lpstr>
      <vt:lpstr>Wingdings</vt:lpstr>
      <vt:lpstr>Metropolitan</vt:lpstr>
      <vt:lpstr>FY 2024 Budget Highlights</vt:lpstr>
      <vt:lpstr>General Fund Revenues </vt:lpstr>
      <vt:lpstr>General Fund Revenue FY2023 Budget</vt:lpstr>
      <vt:lpstr>General Fund Revenue FY2024 Budget</vt:lpstr>
      <vt:lpstr>General Fund Revenue FY 2014 to Current</vt:lpstr>
      <vt:lpstr>COVID-19 Impact on Revenue</vt:lpstr>
      <vt:lpstr>Real Estate Taxes Revenue FY 2014 to Current</vt:lpstr>
      <vt:lpstr>General Fund Revenue Vs. Expenses FY 2014 to Current</vt:lpstr>
      <vt:lpstr>General Fund Expenses</vt:lpstr>
      <vt:lpstr>General Fund Expenses  FY 2023 Budget</vt:lpstr>
      <vt:lpstr>General Fund Expenses  FY 2024 Budget</vt:lpstr>
      <vt:lpstr>Legal Fees from FY20 to FY24</vt:lpstr>
      <vt:lpstr>Total Legal Fees from FY20 to FY24 </vt:lpstr>
      <vt:lpstr>Dept. 20: Police Safety Contractual   FY 2014 to Current</vt:lpstr>
      <vt:lpstr>Department 30: Public Works Streets FY 2024: Contractual (5505)</vt:lpstr>
      <vt:lpstr>Department 30: Public Works Streets FY 2024: Operating Supplies (6110)</vt:lpstr>
      <vt:lpstr>Department 30: Public Works Streets FY 2024: Repairs &amp; Maintenance (6200)</vt:lpstr>
      <vt:lpstr>Department 60: Parks FY 2024: Operating Supplies (6110)</vt:lpstr>
      <vt:lpstr>Department 60: Parks FY 2024: Repairs &amp; Maintenance (6200)</vt:lpstr>
      <vt:lpstr>Department 60: Parks FY 2024: Special Events &amp; Programs (6901)</vt:lpstr>
      <vt:lpstr>FY23 Contractual Dept. 60</vt:lpstr>
      <vt:lpstr>Capital Projects Fund </vt:lpstr>
      <vt:lpstr>Projects for FY 2024</vt:lpstr>
      <vt:lpstr>MS-4 &amp; Stormwater   Continued…</vt:lpstr>
      <vt:lpstr>MS-4 &amp; Stormwater   Continued…</vt:lpstr>
      <vt:lpstr>MS-4 &amp; Stormwater</vt:lpstr>
      <vt:lpstr>Capital Projects: Fund 2 Transfer Proposed: FY 2024</vt:lpstr>
      <vt:lpstr>Capital Projects:  Fund 2 Interfund Transfer</vt:lpstr>
      <vt:lpstr>FY24 Paving Schedule</vt:lpstr>
      <vt:lpstr>Water Fund</vt:lpstr>
      <vt:lpstr>Water Revenue FY 2014 to Current</vt:lpstr>
      <vt:lpstr>Water Expenses  FY 2014 to Current</vt:lpstr>
      <vt:lpstr>Water Revenue &amp; Expenses FY 2014 to Current</vt:lpstr>
      <vt:lpstr>Department 40: Water FY 2024: Contractual (5505)</vt:lpstr>
      <vt:lpstr>Department 40: Water FY 2024: Operating Supplies (6110)</vt:lpstr>
      <vt:lpstr>Department 40: Water FY 2024: Chemicals (6150)</vt:lpstr>
      <vt:lpstr>Department 40: Water</vt:lpstr>
      <vt:lpstr>Department 40: Water FY 2024: Repairs &amp; Maintenance (6200)</vt:lpstr>
      <vt:lpstr>LG Sonic Algae Control: Water Savings Yearly Average, Backwashes (MGD)</vt:lpstr>
      <vt:lpstr>Water Savings Summary April 2021 – April 2022    </vt:lpstr>
      <vt:lpstr>Water Dept.:  FY24 Infrastructure Projects </vt:lpstr>
      <vt:lpstr>MDE Mandatory Lead Service Line Inventory Spreadsheet</vt:lpstr>
      <vt:lpstr>Water Dept.: Updated Cost Estimate Water Clarifier</vt:lpstr>
      <vt:lpstr>Water Dept.:  FY24 Updates to Current Infrastructure Projects </vt:lpstr>
      <vt:lpstr>Water Department: FY24  Future Capital Improvement Projects </vt:lpstr>
      <vt:lpstr>Sewer Fund</vt:lpstr>
      <vt:lpstr>Sewer Revenue FY 2014 to Current</vt:lpstr>
      <vt:lpstr>Sewer Expenses FY 2014 to Current</vt:lpstr>
      <vt:lpstr>Sewer Revenue &amp; Expenses FY 2014 to Current</vt:lpstr>
      <vt:lpstr>Department 50: Sewer FY 2024: Contractual (5505)</vt:lpstr>
      <vt:lpstr>Department 50: Sewer FY 2024: Operating Supplies (6110)</vt:lpstr>
      <vt:lpstr>Department 50: Sewer FY 2024: Chemicals (6150)</vt:lpstr>
      <vt:lpstr>Department 50: Sewer FY 2023: Repairs &amp; Maintenance (6200)</vt:lpstr>
      <vt:lpstr>Sewer Dept.:  FY24 Infrastructure Projects </vt:lpstr>
      <vt:lpstr>Project Cost Creamery Road Pump Station Replacement Town of Emmitsburg, As of 04/05/2023</vt:lpstr>
      <vt:lpstr>Sewer Dept.:  Update to Current Infrastructure Project</vt:lpstr>
      <vt:lpstr>Sewer Dept.:  Future Capital Improvement Projects</vt:lpstr>
      <vt:lpstr>Other Budget Items</vt:lpstr>
      <vt:lpstr>Pool Revenue to Date    </vt:lpstr>
      <vt:lpstr>Electric Budget FY 2020 to FY 2024</vt:lpstr>
      <vt:lpstr>Town Energy Expenses</vt:lpstr>
      <vt:lpstr>Town Energy Expenses</vt:lpstr>
      <vt:lpstr>Insurance FY 2020 to FY 2024 Note: Includes Property, General Liability, Auto</vt:lpstr>
      <vt:lpstr>Debt Obligations As of June 30, 2022</vt:lpstr>
      <vt:lpstr>Water Fund - Depreciation</vt:lpstr>
      <vt:lpstr>Sewer Fund - Depreciation</vt:lpstr>
      <vt:lpstr>Remaining Sewer &amp; Water Taps</vt:lpstr>
      <vt:lpstr>Projects Completed: FY 2023</vt:lpstr>
      <vt:lpstr>Rutters Opening</vt:lpstr>
      <vt:lpstr>Silo Hill Park Playground </vt:lpstr>
      <vt:lpstr>New Message Boards</vt:lpstr>
      <vt:lpstr>New Message Boards</vt:lpstr>
      <vt:lpstr>Memorial Park Paving Project</vt:lpstr>
      <vt:lpstr>Camera Project at E. Eugene Myers Dog Park</vt:lpstr>
      <vt:lpstr>PowerPoint Presentation</vt:lpstr>
      <vt:lpstr>PowerPoint Presentation</vt:lpstr>
      <vt:lpstr>E. Eugene Myers Park Storm Drain Project</vt:lpstr>
      <vt:lpstr>Silo Hill Catch Basin Project</vt:lpstr>
      <vt:lpstr>PowerPoint Presentation</vt:lpstr>
      <vt:lpstr>PowerPoint Presentation</vt:lpstr>
      <vt:lpstr>Community Legacy Grant at  106 E Main St.</vt:lpstr>
      <vt:lpstr>Town Events: FY2023</vt:lpstr>
      <vt:lpstr>Farmers Market</vt:lpstr>
      <vt:lpstr>PowerPoint Presentation</vt:lpstr>
      <vt:lpstr>PowerPoint Presentation</vt:lpstr>
      <vt:lpstr>PowerPoint Presentation</vt:lpstr>
      <vt:lpstr>Grants Applied For In FY 2022</vt:lpstr>
      <vt:lpstr>Grants Applied For In FY 2023         *Continued..</vt:lpstr>
      <vt:lpstr>Grants Applied For In FY 2023         *Continued... </vt:lpstr>
      <vt:lpstr>Grants Applied For In FY 2023</vt:lpstr>
      <vt:lpstr>Future Grants For FY 2024</vt:lpstr>
      <vt:lpstr>Discussion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FY2018 Budget Highlights</dc:title>
  <dc:creator>Madeline Shaw</dc:creator>
  <cp:lastModifiedBy>Sabrina King</cp:lastModifiedBy>
  <cp:revision>713</cp:revision>
  <cp:lastPrinted>2023-05-15T20:00:57Z</cp:lastPrinted>
  <dcterms:created xsi:type="dcterms:W3CDTF">2017-05-03T17:22:45Z</dcterms:created>
  <dcterms:modified xsi:type="dcterms:W3CDTF">2023-05-15T20:03:05Z</dcterms:modified>
</cp:coreProperties>
</file>